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77"/>
  </p:notesMasterIdLst>
  <p:sldIdLst>
    <p:sldId id="257" r:id="rId3"/>
    <p:sldId id="258" r:id="rId4"/>
    <p:sldId id="283" r:id="rId5"/>
    <p:sldId id="376" r:id="rId6"/>
    <p:sldId id="377" r:id="rId7"/>
    <p:sldId id="284" r:id="rId8"/>
    <p:sldId id="268" r:id="rId9"/>
    <p:sldId id="269" r:id="rId10"/>
    <p:sldId id="270" r:id="rId11"/>
    <p:sldId id="287" r:id="rId12"/>
    <p:sldId id="271" r:id="rId13"/>
    <p:sldId id="351" r:id="rId14"/>
    <p:sldId id="352" r:id="rId15"/>
    <p:sldId id="273" r:id="rId16"/>
    <p:sldId id="353" r:id="rId17"/>
    <p:sldId id="354" r:id="rId18"/>
    <p:sldId id="355" r:id="rId19"/>
    <p:sldId id="356" r:id="rId20"/>
    <p:sldId id="357" r:id="rId21"/>
    <p:sldId id="358" r:id="rId22"/>
    <p:sldId id="359" r:id="rId23"/>
    <p:sldId id="360" r:id="rId24"/>
    <p:sldId id="361" r:id="rId25"/>
    <p:sldId id="323" r:id="rId26"/>
    <p:sldId id="325" r:id="rId27"/>
    <p:sldId id="324" r:id="rId28"/>
    <p:sldId id="327" r:id="rId29"/>
    <p:sldId id="332" r:id="rId30"/>
    <p:sldId id="333" r:id="rId31"/>
    <p:sldId id="362" r:id="rId32"/>
    <p:sldId id="363" r:id="rId33"/>
    <p:sldId id="278" r:id="rId34"/>
    <p:sldId id="364" r:id="rId35"/>
    <p:sldId id="365" r:id="rId36"/>
    <p:sldId id="366" r:id="rId37"/>
    <p:sldId id="276" r:id="rId38"/>
    <p:sldId id="312" r:id="rId39"/>
    <p:sldId id="313" r:id="rId40"/>
    <p:sldId id="314" r:id="rId41"/>
    <p:sldId id="315" r:id="rId42"/>
    <p:sldId id="316" r:id="rId43"/>
    <p:sldId id="317" r:id="rId44"/>
    <p:sldId id="318" r:id="rId45"/>
    <p:sldId id="367" r:id="rId46"/>
    <p:sldId id="368" r:id="rId47"/>
    <p:sldId id="369" r:id="rId48"/>
    <p:sldId id="370" r:id="rId49"/>
    <p:sldId id="371" r:id="rId50"/>
    <p:sldId id="372" r:id="rId51"/>
    <p:sldId id="373" r:id="rId52"/>
    <p:sldId id="374" r:id="rId53"/>
    <p:sldId id="375" r:id="rId54"/>
    <p:sldId id="335" r:id="rId55"/>
    <p:sldId id="336" r:id="rId56"/>
    <p:sldId id="331" r:id="rId57"/>
    <p:sldId id="328" r:id="rId58"/>
    <p:sldId id="330" r:id="rId59"/>
    <p:sldId id="329" r:id="rId60"/>
    <p:sldId id="326" r:id="rId61"/>
    <p:sldId id="296" r:id="rId62"/>
    <p:sldId id="297" r:id="rId63"/>
    <p:sldId id="298" r:id="rId64"/>
    <p:sldId id="299" r:id="rId65"/>
    <p:sldId id="300" r:id="rId66"/>
    <p:sldId id="301" r:id="rId67"/>
    <p:sldId id="302" r:id="rId68"/>
    <p:sldId id="303" r:id="rId69"/>
    <p:sldId id="304" r:id="rId70"/>
    <p:sldId id="305" r:id="rId71"/>
    <p:sldId id="337" r:id="rId72"/>
    <p:sldId id="338" r:id="rId73"/>
    <p:sldId id="339" r:id="rId74"/>
    <p:sldId id="340" r:id="rId75"/>
    <p:sldId id="322" r:id="rId7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62"/>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05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0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62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132906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64436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575294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9386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845542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686532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6854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211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225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19461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4389180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4572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9144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13716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18288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46324259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cve.org/CVERecord?id=CVE-2024-31497" TargetMode="Externa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s://cwe.mitre.org/data/definitions/693.html"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4"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rPr lang="en-US" dirty="0"/>
              <a:t>Network Security (Risks and Models)</a:t>
            </a:r>
            <a:endParaRPr dirty="0"/>
          </a:p>
        </p:txBody>
      </p:sp>
      <p:sp>
        <p:nvSpPr>
          <p:cNvPr id="4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7"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8"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49" name="Line"/>
          <p:cNvSpPr/>
          <p:nvPr/>
        </p:nvSpPr>
        <p:spPr>
          <a:xfrm>
            <a:off x="314325" y="2946400"/>
            <a:ext cx="4930775" cy="0"/>
          </a:xfrm>
          <a:prstGeom prst="line">
            <a:avLst/>
          </a:prstGeom>
          <a:ln w="57150">
            <a:solidFill>
              <a:srgbClr val="C00000"/>
            </a:solidFill>
            <a:miter/>
          </a:ln>
        </p:spPr>
        <p:txBody>
          <a:bodyPr lIns="45719" rIns="45719"/>
          <a:lstStyle/>
          <a:p>
            <a:endParaRPr/>
          </a:p>
        </p:txBody>
      </p:sp>
      <p:pic>
        <p:nvPicPr>
          <p:cNvPr id="5" name="Picture 4" descr="A screenshot of a computer&#10;&#10;Description automatically generated">
            <a:extLst>
              <a:ext uri="{FF2B5EF4-FFF2-40B4-BE49-F238E27FC236}">
                <a16:creationId xmlns:a16="http://schemas.microsoft.com/office/drawing/2014/main" id="{AFC2D69A-092C-6C20-EDAC-6C627FBC3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256714"/>
            <a:ext cx="9377362" cy="649018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Risk Management/Ontology</a:t>
            </a:r>
            <a:endParaRPr b="1" dirty="0">
              <a:solidFill>
                <a:srgbClr val="C00000"/>
              </a:solidFill>
            </a:endParaRPr>
          </a:p>
        </p:txBody>
      </p:sp>
      <p:pic>
        <p:nvPicPr>
          <p:cNvPr id="2" name="Picture 1">
            <a:extLst>
              <a:ext uri="{FF2B5EF4-FFF2-40B4-BE49-F238E27FC236}">
                <a16:creationId xmlns:a16="http://schemas.microsoft.com/office/drawing/2014/main" id="{5E9DF76F-5502-9689-3911-009F03FD9A55}"/>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4A64C1F-A2A2-4BDF-CA46-621DCEDE34EC}"/>
              </a:ext>
            </a:extLst>
          </p:cNvPr>
          <p:cNvPicPr>
            <a:picLocks noChangeAspect="1"/>
          </p:cNvPicPr>
          <p:nvPr/>
        </p:nvPicPr>
        <p:blipFill>
          <a:blip r:embed="rId3"/>
          <a:stretch>
            <a:fillRect/>
          </a:stretch>
        </p:blipFill>
        <p:spPr>
          <a:xfrm>
            <a:off x="5139279" y="1183100"/>
            <a:ext cx="6400680" cy="4808633"/>
          </a:xfrm>
          <a:prstGeom prst="rect">
            <a:avLst/>
          </a:prstGeom>
        </p:spPr>
      </p:pic>
      <p:pic>
        <p:nvPicPr>
          <p:cNvPr id="5" name="Picture 4" descr="A diagram of a flowchart&#10;&#10;Description automatically generated">
            <a:extLst>
              <a:ext uri="{FF2B5EF4-FFF2-40B4-BE49-F238E27FC236}">
                <a16:creationId xmlns:a16="http://schemas.microsoft.com/office/drawing/2014/main" id="{7178E607-624C-397A-F8F6-E87DE8F39D94}"/>
              </a:ext>
            </a:extLst>
          </p:cNvPr>
          <p:cNvPicPr>
            <a:picLocks noChangeAspect="1"/>
          </p:cNvPicPr>
          <p:nvPr/>
        </p:nvPicPr>
        <p:blipFill>
          <a:blip r:embed="rId4"/>
          <a:stretch>
            <a:fillRect/>
          </a:stretch>
        </p:blipFill>
        <p:spPr>
          <a:xfrm>
            <a:off x="64983" y="866267"/>
            <a:ext cx="5192817" cy="5723681"/>
          </a:xfrm>
          <a:prstGeom prst="rect">
            <a:avLst/>
          </a:prstGeom>
        </p:spPr>
      </p:pic>
    </p:spTree>
    <p:extLst>
      <p:ext uri="{BB962C8B-B14F-4D97-AF65-F5344CB8AC3E}">
        <p14:creationId xmlns:p14="http://schemas.microsoft.com/office/powerpoint/2010/main" val="1221865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137" name="Kill Chain Model"/>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Kill Chain Model</a:t>
            </a:r>
          </a:p>
        </p:txBody>
      </p:sp>
      <p:sp>
        <p:nvSpPr>
          <p:cNvPr id="138"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139"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140"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141"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142"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CVE Reporting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omputer&#10;&#10;Description automatically generated">
            <a:hlinkClick r:id="rId3"/>
            <a:extLst>
              <a:ext uri="{FF2B5EF4-FFF2-40B4-BE49-F238E27FC236}">
                <a16:creationId xmlns:a16="http://schemas.microsoft.com/office/drawing/2014/main" id="{0F4BF312-AED7-52D8-9028-44D264E13C7E}"/>
              </a:ext>
            </a:extLst>
          </p:cNvPr>
          <p:cNvPicPr>
            <a:picLocks noChangeAspect="1"/>
          </p:cNvPicPr>
          <p:nvPr/>
        </p:nvPicPr>
        <p:blipFill>
          <a:blip r:embed="rId4"/>
          <a:stretch>
            <a:fillRect/>
          </a:stretch>
        </p:blipFill>
        <p:spPr>
          <a:xfrm>
            <a:off x="214670" y="1238492"/>
            <a:ext cx="5724697" cy="3622875"/>
          </a:xfrm>
          <a:prstGeom prst="rect">
            <a:avLst/>
          </a:prstGeom>
        </p:spPr>
      </p:pic>
      <p:pic>
        <p:nvPicPr>
          <p:cNvPr id="4" name="Picture 3" descr="A screenshot of a computer&#10;&#10;Description automatically generated">
            <a:hlinkClick r:id="rId5"/>
            <a:extLst>
              <a:ext uri="{FF2B5EF4-FFF2-40B4-BE49-F238E27FC236}">
                <a16:creationId xmlns:a16="http://schemas.microsoft.com/office/drawing/2014/main" id="{5336DA7E-0299-55E7-228B-12BDBB9E9AE0}"/>
              </a:ext>
            </a:extLst>
          </p:cNvPr>
          <p:cNvPicPr>
            <a:picLocks noChangeAspect="1"/>
          </p:cNvPicPr>
          <p:nvPr/>
        </p:nvPicPr>
        <p:blipFill>
          <a:blip r:embed="rId6"/>
          <a:stretch>
            <a:fillRect/>
          </a:stretch>
        </p:blipFill>
        <p:spPr>
          <a:xfrm>
            <a:off x="6102772" y="1319515"/>
            <a:ext cx="5947196" cy="2791334"/>
          </a:xfrm>
          <a:prstGeom prst="rect">
            <a:avLst/>
          </a:prstGeom>
        </p:spPr>
      </p:pic>
    </p:spTree>
    <p:extLst>
      <p:ext uri="{BB962C8B-B14F-4D97-AF65-F5344CB8AC3E}">
        <p14:creationId xmlns:p14="http://schemas.microsoft.com/office/powerpoint/2010/main" val="1430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Incident Taxonomy</a:t>
            </a:r>
            <a:endParaRPr b="1" dirty="0">
              <a:solidFill>
                <a:srgbClr val="C00000"/>
              </a:solidFill>
            </a:endParaRPr>
          </a:p>
        </p:txBody>
      </p:sp>
      <p:pic>
        <p:nvPicPr>
          <p:cNvPr id="4" name="Picture 3" descr="A diagram of a computer program&#10;&#10;Description automatically generated with medium confidence">
            <a:extLst>
              <a:ext uri="{FF2B5EF4-FFF2-40B4-BE49-F238E27FC236}">
                <a16:creationId xmlns:a16="http://schemas.microsoft.com/office/drawing/2014/main" id="{C3091924-CB34-AF0D-172F-271A8B02E53E}"/>
              </a:ext>
            </a:extLst>
          </p:cNvPr>
          <p:cNvPicPr>
            <a:picLocks noChangeAspect="1"/>
          </p:cNvPicPr>
          <p:nvPr/>
        </p:nvPicPr>
        <p:blipFill>
          <a:blip r:embed="rId2"/>
          <a:stretch>
            <a:fillRect/>
          </a:stretch>
        </p:blipFill>
        <p:spPr>
          <a:xfrm>
            <a:off x="897038" y="766151"/>
            <a:ext cx="8409008" cy="6198252"/>
          </a:xfrm>
          <a:prstGeom prst="rect">
            <a:avLst/>
          </a:prstGeom>
        </p:spPr>
      </p:pic>
      <p:pic>
        <p:nvPicPr>
          <p:cNvPr id="3" name="Picture 2">
            <a:extLst>
              <a:ext uri="{FF2B5EF4-FFF2-40B4-BE49-F238E27FC236}">
                <a16:creationId xmlns:a16="http://schemas.microsoft.com/office/drawing/2014/main" id="{6B529A62-8FE6-7D87-6609-C0A109D85727}"/>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90850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any&#10;&#10;Description automatically generated">
            <a:extLst>
              <a:ext uri="{FF2B5EF4-FFF2-40B4-BE49-F238E27FC236}">
                <a16:creationId xmlns:a16="http://schemas.microsoft.com/office/drawing/2014/main" id="{4C4AAF72-40AC-B444-2BF4-2D73689AF008}"/>
              </a:ext>
            </a:extLst>
          </p:cNvPr>
          <p:cNvPicPr>
            <a:picLocks noChangeAspect="1"/>
          </p:cNvPicPr>
          <p:nvPr/>
        </p:nvPicPr>
        <p:blipFill>
          <a:blip r:embed="rId3"/>
          <a:stretch>
            <a:fillRect/>
          </a:stretch>
        </p:blipFill>
        <p:spPr>
          <a:xfrm>
            <a:off x="794553" y="1065214"/>
            <a:ext cx="9895386" cy="5650280"/>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Kill Chain Model</a:t>
            </a:r>
            <a:endParaRPr b="1" dirty="0">
              <a:solidFill>
                <a:srgbClr val="C00000"/>
              </a:solidFill>
            </a:endParaRPr>
          </a:p>
        </p:txBody>
      </p:sp>
      <p:pic>
        <p:nvPicPr>
          <p:cNvPr id="7" name="Picture 6">
            <a:extLst>
              <a:ext uri="{FF2B5EF4-FFF2-40B4-BE49-F238E27FC236}">
                <a16:creationId xmlns:a16="http://schemas.microsoft.com/office/drawing/2014/main" id="{C73BD1AC-0B87-C932-917C-D18C351D007D}"/>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705068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Phases</a:t>
            </a:r>
            <a:endParaRPr b="1" dirty="0">
              <a:solidFill>
                <a:srgbClr val="C00000"/>
              </a:solidFill>
            </a:endParaRPr>
          </a:p>
        </p:txBody>
      </p:sp>
      <p:pic>
        <p:nvPicPr>
          <p:cNvPr id="25" name="Picture 24" descr="A screenshot of a cell phone&#10;&#10;Description automatically generated">
            <a:extLst>
              <a:ext uri="{FF2B5EF4-FFF2-40B4-BE49-F238E27FC236}">
                <a16:creationId xmlns:a16="http://schemas.microsoft.com/office/drawing/2014/main" id="{50B751CB-DCE4-CE42-9885-403F583BAC1A}"/>
              </a:ext>
            </a:extLst>
          </p:cNvPr>
          <p:cNvPicPr>
            <a:picLocks noChangeAspect="1"/>
          </p:cNvPicPr>
          <p:nvPr/>
        </p:nvPicPr>
        <p:blipFill>
          <a:blip r:embed="rId2"/>
          <a:stretch>
            <a:fillRect/>
          </a:stretch>
        </p:blipFill>
        <p:spPr>
          <a:xfrm>
            <a:off x="0" y="1692552"/>
            <a:ext cx="11231997" cy="3928014"/>
          </a:xfrm>
          <a:prstGeom prst="rect">
            <a:avLst/>
          </a:prstGeom>
        </p:spPr>
      </p:pic>
      <p:sp>
        <p:nvSpPr>
          <p:cNvPr id="2" name="TextBox 1">
            <a:extLst>
              <a:ext uri="{FF2B5EF4-FFF2-40B4-BE49-F238E27FC236}">
                <a16:creationId xmlns:a16="http://schemas.microsoft.com/office/drawing/2014/main" id="{49E14DD4-1E4B-44E4-7186-7714B44DAA3E}"/>
              </a:ext>
            </a:extLst>
          </p:cNvPr>
          <p:cNvSpPr txBox="1"/>
          <p:nvPr/>
        </p:nvSpPr>
        <p:spPr>
          <a:xfrm>
            <a:off x="104172" y="6452225"/>
            <a:ext cx="10411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Pols, P., &amp; van den Berg, J. (2017). The unified kill chain.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CSA Thesis, Hague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1-104.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F1CCE96-3066-2F0F-F627-5FAA3BEF4F39}"/>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986916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6096000"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MITRE ATT&amp;CK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7459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2" name="Content Placeholder 8" descr="A diagram of a diagram&#10;&#10;Description automatically generated with medium confidence">
            <a:extLst>
              <a:ext uri="{FF2B5EF4-FFF2-40B4-BE49-F238E27FC236}">
                <a16:creationId xmlns:a16="http://schemas.microsoft.com/office/drawing/2014/main" id="{3090F54E-7E2C-6DED-1058-75AC9AC3A161}"/>
              </a:ext>
            </a:extLst>
          </p:cNvPr>
          <p:cNvPicPr>
            <a:picLocks noGrp="1" noChangeAspect="1"/>
          </p:cNvPicPr>
          <p:nvPr>
            <p:ph idx="1"/>
          </p:nvPr>
        </p:nvPicPr>
        <p:blipFill>
          <a:blip r:embed="rId2"/>
          <a:stretch>
            <a:fillRect/>
          </a:stretch>
        </p:blipFill>
        <p:spPr>
          <a:xfrm>
            <a:off x="2007244" y="1083935"/>
            <a:ext cx="9364811" cy="5464969"/>
          </a:xfrm>
        </p:spPr>
      </p:pic>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560817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Picture 11" descr="A diagram of a network&#10;&#10;Description automatically generated with medium confidence">
            <a:extLst>
              <a:ext uri="{FF2B5EF4-FFF2-40B4-BE49-F238E27FC236}">
                <a16:creationId xmlns:a16="http://schemas.microsoft.com/office/drawing/2014/main" id="{5D35622D-07F7-21EC-9EB7-0DF921184BD9}"/>
              </a:ext>
            </a:extLst>
          </p:cNvPr>
          <p:cNvPicPr>
            <a:picLocks noChangeAspect="1"/>
          </p:cNvPicPr>
          <p:nvPr/>
        </p:nvPicPr>
        <p:blipFill>
          <a:blip r:embed="rId3"/>
          <a:stretch>
            <a:fillRect/>
          </a:stretch>
        </p:blipFill>
        <p:spPr>
          <a:xfrm>
            <a:off x="0" y="831365"/>
            <a:ext cx="5954028" cy="5943600"/>
          </a:xfrm>
          <a:prstGeom prst="rect">
            <a:avLst/>
          </a:prstGeom>
        </p:spPr>
      </p:pic>
      <p:pic>
        <p:nvPicPr>
          <p:cNvPr id="14" name="Picture 13" descr="A screenshot of a white page&#10;&#10;Description automatically generated">
            <a:extLst>
              <a:ext uri="{FF2B5EF4-FFF2-40B4-BE49-F238E27FC236}">
                <a16:creationId xmlns:a16="http://schemas.microsoft.com/office/drawing/2014/main" id="{4B574BFE-7CC5-A9F4-F199-F8B3BCA972E7}"/>
              </a:ext>
            </a:extLst>
          </p:cNvPr>
          <p:cNvPicPr>
            <a:picLocks noChangeAspect="1"/>
          </p:cNvPicPr>
          <p:nvPr/>
        </p:nvPicPr>
        <p:blipFill>
          <a:blip r:embed="rId4"/>
          <a:stretch>
            <a:fillRect/>
          </a:stretch>
        </p:blipFill>
        <p:spPr>
          <a:xfrm>
            <a:off x="4541857" y="945276"/>
            <a:ext cx="6811701" cy="18986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2ACC8E73-278A-98E0-91C6-F887885C4BA3}"/>
              </a:ext>
            </a:extLst>
          </p:cNvPr>
          <p:cNvPicPr>
            <a:picLocks noChangeAspect="1"/>
          </p:cNvPicPr>
          <p:nvPr/>
        </p:nvPicPr>
        <p:blipFill>
          <a:blip r:embed="rId5"/>
          <a:stretch>
            <a:fillRect/>
          </a:stretch>
        </p:blipFill>
        <p:spPr>
          <a:xfrm>
            <a:off x="5770702" y="3510544"/>
            <a:ext cx="6279266" cy="2646192"/>
          </a:xfrm>
          <a:prstGeom prst="rect">
            <a:avLst/>
          </a:prstGeom>
        </p:spPr>
      </p:pic>
    </p:spTree>
    <p:extLst>
      <p:ext uri="{BB962C8B-B14F-4D97-AF65-F5344CB8AC3E}">
        <p14:creationId xmlns:p14="http://schemas.microsoft.com/office/powerpoint/2010/main" val="3761234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(Mobile)</a:t>
            </a:r>
            <a:endParaRPr b="1" dirty="0">
              <a:solidFill>
                <a:srgbClr val="C00000"/>
              </a:solidFill>
            </a:endParaRPr>
          </a:p>
        </p:txBody>
      </p:sp>
      <p:sp>
        <p:nvSpPr>
          <p:cNvPr id="6" name="Content Placeholder 5">
            <a:extLst>
              <a:ext uri="{FF2B5EF4-FFF2-40B4-BE49-F238E27FC236}">
                <a16:creationId xmlns:a16="http://schemas.microsoft.com/office/drawing/2014/main" id="{FD25AE04-0F64-67D1-2F8E-8547A5A5A0FE}"/>
              </a:ext>
            </a:extLst>
          </p:cNvPr>
          <p:cNvSpPr>
            <a:spLocks noGrp="1"/>
          </p:cNvSpPr>
          <p:nvPr>
            <p:ph idx="1"/>
          </p:nvPr>
        </p:nvSpPr>
        <p:spPr/>
        <p:txBody>
          <a:bodyPr/>
          <a:lstStyle/>
          <a:p>
            <a:endParaRPr lang="en-US"/>
          </a:p>
        </p:txBody>
      </p:sp>
      <p:pic>
        <p:nvPicPr>
          <p:cNvPr id="7" name="Content Placeholder 4" descr="A diagram of a company&#10;&#10;Description automatically generated">
            <a:extLst>
              <a:ext uri="{FF2B5EF4-FFF2-40B4-BE49-F238E27FC236}">
                <a16:creationId xmlns:a16="http://schemas.microsoft.com/office/drawing/2014/main" id="{3B42B525-14AA-5291-6EEF-B197BF085858}"/>
              </a:ext>
            </a:extLst>
          </p:cNvPr>
          <p:cNvPicPr>
            <a:picLocks noChangeAspect="1"/>
          </p:cNvPicPr>
          <p:nvPr/>
        </p:nvPicPr>
        <p:blipFill>
          <a:blip r:embed="rId2"/>
          <a:stretch>
            <a:fillRect/>
          </a:stretch>
        </p:blipFill>
        <p:spPr>
          <a:xfrm>
            <a:off x="2304822" y="808775"/>
            <a:ext cx="8210777" cy="6037068"/>
          </a:xfrm>
          <a:prstGeom prst="rect">
            <a:avLst/>
          </a:prstGeom>
        </p:spPr>
      </p:pic>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70637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utline"/>
          <p:cNvSpPr txBox="1">
            <a:spLocks noGrp="1"/>
          </p:cNvSpPr>
          <p:nvPr>
            <p:ph type="title" idx="4294967295"/>
          </p:nvPr>
        </p:nvSpPr>
        <p:spPr>
          <a:xfrm>
            <a:off x="655637" y="365125"/>
            <a:ext cx="5119688" cy="1692275"/>
          </a:xfrm>
          <a:prstGeom prst="rect">
            <a:avLst/>
          </a:prstGeom>
        </p:spPr>
        <p:txBody>
          <a:bodyPr>
            <a:normAutofit/>
          </a:bodyPr>
          <a:lstStyle>
            <a:lvl1pPr>
              <a:defRPr>
                <a:solidFill>
                  <a:srgbClr val="C00000"/>
                </a:solidFill>
              </a:defRPr>
            </a:lvl1pPr>
          </a:lstStyle>
          <a:p>
            <a:r>
              <a:t>Outline</a:t>
            </a:r>
          </a:p>
        </p:txBody>
      </p:sp>
      <p:sp>
        <p:nvSpPr>
          <p:cNvPr id="52" name="&quot;&quot;"/>
          <p:cNvSpPr/>
          <p:nvPr/>
        </p:nvSpPr>
        <p:spPr>
          <a:xfrm>
            <a:off x="655637" y="2316162"/>
            <a:ext cx="4572001" cy="1"/>
          </a:xfrm>
          <a:prstGeom prst="line">
            <a:avLst/>
          </a:prstGeom>
          <a:ln w="19050" cap="sq">
            <a:solidFill>
              <a:srgbClr val="000000"/>
            </a:solidFill>
            <a:miter/>
          </a:ln>
        </p:spPr>
        <p:txBody>
          <a:bodyPr lIns="45719" rIns="45719"/>
          <a:lstStyle/>
          <a:p>
            <a:endParaRPr/>
          </a:p>
        </p:txBody>
      </p:sp>
      <p:sp>
        <p:nvSpPr>
          <p:cNvPr id="53" name="Data, Information, Knowledge and Wisdom.…"/>
          <p:cNvSpPr txBox="1"/>
          <p:nvPr/>
        </p:nvSpPr>
        <p:spPr>
          <a:xfrm>
            <a:off x="701357" y="2574925"/>
            <a:ext cx="5028249" cy="4872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28600" indent="-228600">
              <a:lnSpc>
                <a:spcPct val="90000"/>
              </a:lnSpc>
              <a:spcBef>
                <a:spcPts val="1000"/>
              </a:spcBef>
              <a:buSzPct val="100000"/>
              <a:buFont typeface="Arial"/>
              <a:buChar char="•"/>
            </a:pPr>
            <a:r>
              <a:rPr lang="en-US" dirty="0"/>
              <a:t>Basics: Security Policy, Risk and Benefits.</a:t>
            </a:r>
          </a:p>
          <a:p>
            <a:pPr marL="228600" indent="-228600">
              <a:lnSpc>
                <a:spcPct val="90000"/>
              </a:lnSpc>
              <a:spcBef>
                <a:spcPts val="1000"/>
              </a:spcBef>
              <a:buSzPct val="100000"/>
              <a:buFont typeface="Arial"/>
              <a:buChar char="•"/>
            </a:pPr>
            <a:r>
              <a:rPr lang="en-US" dirty="0"/>
              <a:t>Kill Chain Model, MITRE ATT&amp;CK and EMB3D.</a:t>
            </a:r>
            <a:endParaRPr dirty="0"/>
          </a:p>
          <a:p>
            <a:pPr marL="228600" indent="-228600">
              <a:lnSpc>
                <a:spcPct val="90000"/>
              </a:lnSpc>
              <a:spcBef>
                <a:spcPts val="1000"/>
              </a:spcBef>
              <a:buSzPct val="100000"/>
              <a:buFont typeface="Arial"/>
              <a:buChar char="•"/>
            </a:pPr>
            <a:r>
              <a:rPr lang="en-GB" dirty="0"/>
              <a:t>Basic Terms: Defence in Depth, IDS.</a:t>
            </a:r>
          </a:p>
          <a:p>
            <a:pPr marL="228600" indent="-228600">
              <a:lnSpc>
                <a:spcPct val="90000"/>
              </a:lnSpc>
              <a:spcBef>
                <a:spcPts val="1000"/>
              </a:spcBef>
              <a:buSzPct val="100000"/>
              <a:buFont typeface="Arial"/>
              <a:buChar char="•"/>
            </a:pPr>
            <a:r>
              <a:rPr lang="en-GB" dirty="0"/>
              <a:t>Cryptography Basics.</a:t>
            </a:r>
          </a:p>
          <a:p>
            <a:pPr marL="228600" indent="-228600">
              <a:lnSpc>
                <a:spcPct val="90000"/>
              </a:lnSpc>
              <a:spcBef>
                <a:spcPts val="1000"/>
              </a:spcBef>
              <a:buSzPct val="100000"/>
              <a:buFont typeface="Arial"/>
              <a:buChar char="•"/>
            </a:pPr>
            <a:r>
              <a:rPr lang="en-GB" dirty="0"/>
              <a:t>Secure Infrastructures.</a:t>
            </a:r>
          </a:p>
          <a:p>
            <a:pPr marL="228600" indent="-228600">
              <a:lnSpc>
                <a:spcPct val="90000"/>
              </a:lnSpc>
              <a:spcBef>
                <a:spcPts val="1000"/>
              </a:spcBef>
              <a:buSzPct val="100000"/>
              <a:buFont typeface="Arial"/>
              <a:buChar char="•"/>
            </a:pPr>
            <a:r>
              <a:rPr lang="en-GB" dirty="0"/>
              <a:t>Secure Enclaves.</a:t>
            </a:r>
          </a:p>
          <a:p>
            <a:pPr marL="228600" indent="-228600">
              <a:lnSpc>
                <a:spcPct val="90000"/>
              </a:lnSpc>
              <a:spcBef>
                <a:spcPts val="1000"/>
              </a:spcBef>
              <a:buSzPct val="100000"/>
              <a:buFont typeface="Arial"/>
              <a:buChar char="•"/>
            </a:pPr>
            <a:r>
              <a:rPr lang="en-GB" dirty="0"/>
              <a:t>Network Security: NAT, Stateful Firewalls.</a:t>
            </a:r>
          </a:p>
          <a:p>
            <a:pPr marL="228600" indent="-228600">
              <a:lnSpc>
                <a:spcPct val="90000"/>
              </a:lnSpc>
              <a:spcBef>
                <a:spcPts val="1000"/>
              </a:spcBef>
              <a:buSzPct val="100000"/>
              <a:buFont typeface="Arial"/>
              <a:buChar char="•"/>
            </a:pPr>
            <a:r>
              <a:rPr lang="en-GB" dirty="0"/>
              <a:t>AI Threats.</a:t>
            </a: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p:txBody>
      </p:sp>
      <p:pic>
        <p:nvPicPr>
          <p:cNvPr id="54"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pic>
        <p:nvPicPr>
          <p:cNvPr id="55" name="image.png" descr="image.png"/>
          <p:cNvPicPr>
            <a:picLocks noChangeAspect="1"/>
          </p:cNvPicPr>
          <p:nvPr/>
        </p:nvPicPr>
        <p:blipFill>
          <a:blip r:embed="rId3"/>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23" name="Content Placeholder 22" descr="A screenshot of a computer&#10;&#10;Description automatically generated">
            <a:hlinkClick r:id="rId3"/>
            <a:extLst>
              <a:ext uri="{FF2B5EF4-FFF2-40B4-BE49-F238E27FC236}">
                <a16:creationId xmlns:a16="http://schemas.microsoft.com/office/drawing/2014/main" id="{776237BC-2247-49B2-1ACE-4E0EEF34140A}"/>
              </a:ext>
            </a:extLst>
          </p:cNvPr>
          <p:cNvPicPr>
            <a:picLocks noGrp="1" noChangeAspect="1"/>
          </p:cNvPicPr>
          <p:nvPr>
            <p:ph idx="1"/>
          </p:nvPr>
        </p:nvPicPr>
        <p:blipFill>
          <a:blip r:embed="rId4"/>
          <a:stretch>
            <a:fillRect/>
          </a:stretch>
        </p:blipFill>
        <p:spPr>
          <a:xfrm>
            <a:off x="227935" y="1339487"/>
            <a:ext cx="11520369" cy="4872731"/>
          </a:xfrm>
        </p:spPr>
      </p:pic>
    </p:spTree>
    <p:extLst>
      <p:ext uri="{BB962C8B-B14F-4D97-AF65-F5344CB8AC3E}">
        <p14:creationId xmlns:p14="http://schemas.microsoft.com/office/powerpoint/2010/main" val="253700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lose-up of a diagram&#10;&#10;Description automatically generated">
            <a:hlinkClick r:id="rId3"/>
            <a:extLst>
              <a:ext uri="{FF2B5EF4-FFF2-40B4-BE49-F238E27FC236}">
                <a16:creationId xmlns:a16="http://schemas.microsoft.com/office/drawing/2014/main" id="{F7B5E1D3-E43F-5816-94B5-4BA79F222230}"/>
              </a:ext>
            </a:extLst>
          </p:cNvPr>
          <p:cNvPicPr>
            <a:picLocks noGrp="1" noChangeAspect="1"/>
          </p:cNvPicPr>
          <p:nvPr>
            <p:ph idx="1"/>
          </p:nvPr>
        </p:nvPicPr>
        <p:blipFill>
          <a:blip r:embed="rId4"/>
          <a:stretch>
            <a:fillRect/>
          </a:stretch>
        </p:blipFill>
        <p:spPr>
          <a:xfrm>
            <a:off x="838200" y="2401945"/>
            <a:ext cx="10515600" cy="3198698"/>
          </a:xfrm>
        </p:spPr>
      </p:pic>
    </p:spTree>
    <p:extLst>
      <p:ext uri="{BB962C8B-B14F-4D97-AF65-F5344CB8AC3E}">
        <p14:creationId xmlns:p14="http://schemas.microsoft.com/office/powerpoint/2010/main" val="912667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B10C0C49-9162-1A3F-13CE-43AD1605994F}"/>
              </a:ext>
            </a:extLst>
          </p:cNvPr>
          <p:cNvPicPr>
            <a:picLocks noGrp="1" noChangeAspect="1"/>
          </p:cNvPicPr>
          <p:nvPr>
            <p:ph idx="1"/>
          </p:nvPr>
        </p:nvPicPr>
        <p:blipFill>
          <a:blip r:embed="rId3"/>
          <a:stretch>
            <a:fillRect/>
          </a:stretch>
        </p:blipFill>
        <p:spPr>
          <a:xfrm>
            <a:off x="1888571" y="1083935"/>
            <a:ext cx="7180478" cy="5640831"/>
          </a:xfrm>
        </p:spPr>
      </p:pic>
    </p:spTree>
    <p:extLst>
      <p:ext uri="{BB962C8B-B14F-4D97-AF65-F5344CB8AC3E}">
        <p14:creationId xmlns:p14="http://schemas.microsoft.com/office/powerpoint/2010/main" val="958057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Content Placeholder 11" descr="A diagram of a computer system&#10;&#10;Description automatically generated">
            <a:extLst>
              <a:ext uri="{FF2B5EF4-FFF2-40B4-BE49-F238E27FC236}">
                <a16:creationId xmlns:a16="http://schemas.microsoft.com/office/drawing/2014/main" id="{B6C2ABC6-25B0-1E98-4201-ED5F8F17325A}"/>
              </a:ext>
            </a:extLst>
          </p:cNvPr>
          <p:cNvPicPr>
            <a:picLocks noGrp="1" noChangeAspect="1"/>
          </p:cNvPicPr>
          <p:nvPr>
            <p:ph idx="1"/>
          </p:nvPr>
        </p:nvPicPr>
        <p:blipFill>
          <a:blip r:embed="rId3"/>
          <a:stretch>
            <a:fillRect/>
          </a:stretch>
        </p:blipFill>
        <p:spPr>
          <a:xfrm>
            <a:off x="657147" y="1083935"/>
            <a:ext cx="9201305" cy="5819330"/>
          </a:xfrm>
        </p:spPr>
      </p:pic>
    </p:spTree>
    <p:extLst>
      <p:ext uri="{BB962C8B-B14F-4D97-AF65-F5344CB8AC3E}">
        <p14:creationId xmlns:p14="http://schemas.microsoft.com/office/powerpoint/2010/main" val="692446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Symmetric Key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omputer and a microscope&#10;&#10;Description automatically generated with medium confidence">
            <a:extLst>
              <a:ext uri="{FF2B5EF4-FFF2-40B4-BE49-F238E27FC236}">
                <a16:creationId xmlns:a16="http://schemas.microsoft.com/office/drawing/2014/main" id="{F6CDBF9F-1C49-3371-40F5-9A6843FBD850}"/>
              </a:ext>
            </a:extLst>
          </p:cNvPr>
          <p:cNvPicPr>
            <a:picLocks noGrp="1" noChangeAspect="1"/>
          </p:cNvPicPr>
          <p:nvPr>
            <p:ph idx="1"/>
          </p:nvPr>
        </p:nvPicPr>
        <p:blipFill>
          <a:blip r:embed="rId3"/>
          <a:stretch>
            <a:fillRect/>
          </a:stretch>
        </p:blipFill>
        <p:spPr>
          <a:xfrm>
            <a:off x="659986" y="3492500"/>
            <a:ext cx="9906000" cy="3365500"/>
          </a:xfrm>
        </p:spPr>
      </p:pic>
      <p:pic>
        <p:nvPicPr>
          <p:cNvPr id="1030" name="Picture 6">
            <a:extLst>
              <a:ext uri="{FF2B5EF4-FFF2-40B4-BE49-F238E27FC236}">
                <a16:creationId xmlns:a16="http://schemas.microsoft.com/office/drawing/2014/main" id="{1085B383-D874-E6FC-C735-4619D6553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8" y="1273571"/>
            <a:ext cx="11273850" cy="202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60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RSA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black and white graph with white lines&#10;&#10;Description automatically generated">
            <a:extLst>
              <a:ext uri="{FF2B5EF4-FFF2-40B4-BE49-F238E27FC236}">
                <a16:creationId xmlns:a16="http://schemas.microsoft.com/office/drawing/2014/main" id="{71EF1CFF-71AE-2B74-4CBD-D50E9D6D46D6}"/>
              </a:ext>
            </a:extLst>
          </p:cNvPr>
          <p:cNvPicPr>
            <a:picLocks noChangeAspect="1"/>
          </p:cNvPicPr>
          <p:nvPr/>
        </p:nvPicPr>
        <p:blipFill>
          <a:blip r:embed="rId3"/>
          <a:stretch>
            <a:fillRect/>
          </a:stretch>
        </p:blipFill>
        <p:spPr>
          <a:xfrm>
            <a:off x="488082" y="1083935"/>
            <a:ext cx="8880770" cy="5885981"/>
          </a:xfrm>
          <a:prstGeom prst="rect">
            <a:avLst/>
          </a:prstGeom>
        </p:spPr>
      </p:pic>
    </p:spTree>
    <p:extLst>
      <p:ext uri="{BB962C8B-B14F-4D97-AF65-F5344CB8AC3E}">
        <p14:creationId xmlns:p14="http://schemas.microsoft.com/office/powerpoint/2010/main" val="685209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4" name="Content Placeholder 3">
            <a:extLst>
              <a:ext uri="{FF2B5EF4-FFF2-40B4-BE49-F238E27FC236}">
                <a16:creationId xmlns:a16="http://schemas.microsoft.com/office/drawing/2014/main" id="{ACBAB817-97B0-CAEE-006A-1C12A41E7DFB}"/>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D8E39C91-6C39-6808-E51A-D705C6A48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10" y="1131447"/>
            <a:ext cx="4826650" cy="5508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5500082-3E51-E924-4E74-600AC8C7F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182" y="1648918"/>
            <a:ext cx="5793508" cy="3560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973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6" name="Content Placeholder 15" descr="A diagram of a computer system&#10;&#10;Description automatically generated">
            <a:extLst>
              <a:ext uri="{FF2B5EF4-FFF2-40B4-BE49-F238E27FC236}">
                <a16:creationId xmlns:a16="http://schemas.microsoft.com/office/drawing/2014/main" id="{651EB53D-F3AE-79D1-9DB7-DD442EBBF280}"/>
              </a:ext>
            </a:extLst>
          </p:cNvPr>
          <p:cNvPicPr>
            <a:picLocks noGrp="1" noChangeAspect="1"/>
          </p:cNvPicPr>
          <p:nvPr>
            <p:ph idx="1"/>
          </p:nvPr>
        </p:nvPicPr>
        <p:blipFill>
          <a:blip r:embed="rId3"/>
          <a:stretch>
            <a:fillRect/>
          </a:stretch>
        </p:blipFill>
        <p:spPr>
          <a:xfrm>
            <a:off x="-1" y="1083934"/>
            <a:ext cx="10386611" cy="5556397"/>
          </a:xfrm>
        </p:spPr>
      </p:pic>
    </p:spTree>
    <p:extLst>
      <p:ext uri="{BB962C8B-B14F-4D97-AF65-F5344CB8AC3E}">
        <p14:creationId xmlns:p14="http://schemas.microsoft.com/office/powerpoint/2010/main" val="2308584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diagram of a network connection&#10;&#10;Description automatically generated">
            <a:extLst>
              <a:ext uri="{FF2B5EF4-FFF2-40B4-BE49-F238E27FC236}">
                <a16:creationId xmlns:a16="http://schemas.microsoft.com/office/drawing/2014/main" id="{31E68920-FB0C-332C-83E2-17FAC217C1A7}"/>
              </a:ext>
            </a:extLst>
          </p:cNvPr>
          <p:cNvPicPr>
            <a:picLocks noGrp="1" noChangeAspect="1"/>
          </p:cNvPicPr>
          <p:nvPr>
            <p:ph idx="1"/>
          </p:nvPr>
        </p:nvPicPr>
        <p:blipFill>
          <a:blip r:embed="rId3"/>
          <a:stretch>
            <a:fillRect/>
          </a:stretch>
        </p:blipFill>
        <p:spPr>
          <a:xfrm>
            <a:off x="715861" y="1083935"/>
            <a:ext cx="11189075" cy="4888602"/>
          </a:xfrm>
        </p:spPr>
      </p:pic>
    </p:spTree>
    <p:extLst>
      <p:ext uri="{BB962C8B-B14F-4D97-AF65-F5344CB8AC3E}">
        <p14:creationId xmlns:p14="http://schemas.microsoft.com/office/powerpoint/2010/main" val="2732742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diagram of software components&#10;&#10;Description automatically generated">
            <a:extLst>
              <a:ext uri="{FF2B5EF4-FFF2-40B4-BE49-F238E27FC236}">
                <a16:creationId xmlns:a16="http://schemas.microsoft.com/office/drawing/2014/main" id="{D3DA3BF0-69A4-3861-6D77-3336ABD6A6EF}"/>
              </a:ext>
            </a:extLst>
          </p:cNvPr>
          <p:cNvPicPr>
            <a:picLocks noGrp="1" noChangeAspect="1"/>
          </p:cNvPicPr>
          <p:nvPr>
            <p:ph idx="1"/>
          </p:nvPr>
        </p:nvPicPr>
        <p:blipFill>
          <a:blip r:embed="rId3"/>
          <a:stretch>
            <a:fillRect/>
          </a:stretch>
        </p:blipFill>
        <p:spPr>
          <a:xfrm>
            <a:off x="0" y="1096419"/>
            <a:ext cx="10786919" cy="5093028"/>
          </a:xfrm>
        </p:spPr>
      </p:pic>
    </p:spTree>
    <p:extLst>
      <p:ext uri="{BB962C8B-B14F-4D97-AF65-F5344CB8AC3E}">
        <p14:creationId xmlns:p14="http://schemas.microsoft.com/office/powerpoint/2010/main" val="333072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551538" y="767530"/>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65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Basic Terms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2552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Policies</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290950" y="1040660"/>
            <a:ext cx="4800600" cy="51657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the system is designed and implemented in order to initially deter intruders from attacking the system in the first place.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Log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a key element in modern systems which requires some form of logging system. It is important that the data that is logged does not breach any civil liberties, and is in a form which can be used to enhance the future security of the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detection agents are placed within the network to detect intrusions, and has methods of tracing the events that occurred in an intrusion, so that it can be used either in a forensic computing investigation, and/or to overcome a future intrusion.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often have many reasons for detecting network traffic.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Protect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created which protect systems, users and data against attack, and in reducing this potential damage. A key element of this is to protect them against accidental damage, as accidental damage is often more prevalent than non-accidental damage.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React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a policy is defined which reacts to intrusions, and defines ways to overcome them in the future. Often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do not have formal policies for this type of activity, and often rely on ad-hoc arrangements, where the method of reacting to a security breach is created after the event.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Recover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defined to overcome any system damage, whether it is actual physical damage, the abuse of users; or the damage to data.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Audit/verify</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It is important that the security policy allows for auditing and for the verification that it achieves its requirements.</a:t>
            </a:r>
          </a:p>
        </p:txBody>
      </p:sp>
      <p:pic>
        <p:nvPicPr>
          <p:cNvPr id="5" name="Picture 4" descr="A screenshot of a cell phone&#10;&#10;Description automatically generated">
            <a:extLst>
              <a:ext uri="{FF2B5EF4-FFF2-40B4-BE49-F238E27FC236}">
                <a16:creationId xmlns:a16="http://schemas.microsoft.com/office/drawing/2014/main" id="{FFFB8BAE-956B-8D40-AF09-0FFF721AC4DD}"/>
              </a:ext>
            </a:extLst>
          </p:cNvPr>
          <p:cNvPicPr>
            <a:picLocks noChangeAspect="1"/>
          </p:cNvPicPr>
          <p:nvPr/>
        </p:nvPicPr>
        <p:blipFill>
          <a:blip r:embed="rId2"/>
          <a:stretch>
            <a:fillRect/>
          </a:stretch>
        </p:blipFill>
        <p:spPr>
          <a:xfrm>
            <a:off x="5974841" y="877107"/>
            <a:ext cx="6156516" cy="43707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93CCFF-AFEB-234E-ABEF-E41DB5D4D03D}"/>
              </a:ext>
            </a:extLst>
          </p:cNvPr>
          <p:cNvPicPr>
            <a:picLocks noChangeAspect="1"/>
          </p:cNvPicPr>
          <p:nvPr/>
        </p:nvPicPr>
        <p:blipFill>
          <a:blip r:embed="rId3"/>
          <a:stretch>
            <a:fillRect/>
          </a:stretch>
        </p:blipFill>
        <p:spPr>
          <a:xfrm>
            <a:off x="3709402" y="193894"/>
            <a:ext cx="8340566" cy="542024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DE59887D-1834-DB47-ABBE-BB828B6C9F10}"/>
              </a:ext>
            </a:extLst>
          </p:cNvPr>
          <p:cNvPicPr>
            <a:picLocks noChangeAspect="1"/>
          </p:cNvPicPr>
          <p:nvPr/>
        </p:nvPicPr>
        <p:blipFill>
          <a:blip r:embed="rId4"/>
          <a:stretch>
            <a:fillRect/>
          </a:stretch>
        </p:blipFill>
        <p:spPr>
          <a:xfrm>
            <a:off x="906199" y="1100789"/>
            <a:ext cx="11143769" cy="5001462"/>
          </a:xfrm>
          <a:prstGeom prst="rect">
            <a:avLst/>
          </a:prstGeom>
        </p:spPr>
      </p:pic>
      <p:pic>
        <p:nvPicPr>
          <p:cNvPr id="2" name="Picture 1">
            <a:extLst>
              <a:ext uri="{FF2B5EF4-FFF2-40B4-BE49-F238E27FC236}">
                <a16:creationId xmlns:a16="http://schemas.microsoft.com/office/drawing/2014/main" id="{50CEC7B9-E901-AF31-EA92-2C726DCECDF3}"/>
              </a:ext>
            </a:extLst>
          </p:cNvPr>
          <p:cNvPicPr>
            <a:picLocks noChangeAspect="1"/>
          </p:cNvPicPr>
          <p:nvPr/>
        </p:nvPicPr>
        <p:blipFill>
          <a:blip r:embed="rId5"/>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8180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13" name="Picture 12" descr="A picture containing different, photo, many, various&#10;&#10;Description automatically generated">
            <a:extLst>
              <a:ext uri="{FF2B5EF4-FFF2-40B4-BE49-F238E27FC236}">
                <a16:creationId xmlns:a16="http://schemas.microsoft.com/office/drawing/2014/main" id="{87297421-795E-954A-9484-FEFEF2813BC2}"/>
              </a:ext>
            </a:extLst>
          </p:cNvPr>
          <p:cNvPicPr>
            <a:picLocks noChangeAspect="1"/>
          </p:cNvPicPr>
          <p:nvPr/>
        </p:nvPicPr>
        <p:blipFill>
          <a:blip r:embed="rId2"/>
          <a:stretch>
            <a:fillRect/>
          </a:stretch>
        </p:blipFill>
        <p:spPr>
          <a:xfrm>
            <a:off x="1354079" y="1018986"/>
            <a:ext cx="7807442" cy="5523696"/>
          </a:xfrm>
          <a:prstGeom prst="rect">
            <a:avLst/>
          </a:prstGeom>
        </p:spPr>
      </p:pic>
      <p:pic>
        <p:nvPicPr>
          <p:cNvPr id="5" name="Picture 4" descr="A picture containing different&#10;&#10;Description automatically generated">
            <a:extLst>
              <a:ext uri="{FF2B5EF4-FFF2-40B4-BE49-F238E27FC236}">
                <a16:creationId xmlns:a16="http://schemas.microsoft.com/office/drawing/2014/main" id="{9E7A3A18-D0BB-9A4D-A05B-5664565690AE}"/>
              </a:ext>
            </a:extLst>
          </p:cNvPr>
          <p:cNvPicPr>
            <a:picLocks noChangeAspect="1"/>
          </p:cNvPicPr>
          <p:nvPr/>
        </p:nvPicPr>
        <p:blipFill>
          <a:blip r:embed="rId3"/>
          <a:stretch>
            <a:fillRect/>
          </a:stretch>
        </p:blipFill>
        <p:spPr>
          <a:xfrm>
            <a:off x="925816" y="611624"/>
            <a:ext cx="8383226" cy="5931058"/>
          </a:xfrm>
          <a:prstGeom prst="rect">
            <a:avLst/>
          </a:prstGeom>
        </p:spPr>
      </p:pic>
      <p:pic>
        <p:nvPicPr>
          <p:cNvPr id="3" name="Picture 2">
            <a:extLst>
              <a:ext uri="{FF2B5EF4-FFF2-40B4-BE49-F238E27FC236}">
                <a16:creationId xmlns:a16="http://schemas.microsoft.com/office/drawing/2014/main" id="{988E0763-CF98-8F5B-4C88-5186CE37C50A}"/>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267149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Intrusion Detection Systems (IDS)</a:t>
            </a:r>
            <a:endParaRPr b="1" dirty="0">
              <a:solidFill>
                <a:srgbClr val="C00000"/>
              </a:solidFill>
            </a:endParaRPr>
          </a:p>
        </p:txBody>
      </p:sp>
      <p:pic>
        <p:nvPicPr>
          <p:cNvPr id="17" name="Picture 16" descr="A screenshot of a video game&#10;&#10;Description automatically generated">
            <a:extLst>
              <a:ext uri="{FF2B5EF4-FFF2-40B4-BE49-F238E27FC236}">
                <a16:creationId xmlns:a16="http://schemas.microsoft.com/office/drawing/2014/main" id="{072E71C1-A0CB-164A-9B1A-19F5AE0046EC}"/>
              </a:ext>
            </a:extLst>
          </p:cNvPr>
          <p:cNvPicPr>
            <a:picLocks noChangeAspect="1"/>
          </p:cNvPicPr>
          <p:nvPr/>
        </p:nvPicPr>
        <p:blipFill>
          <a:blip r:embed="rId2"/>
          <a:stretch>
            <a:fillRect/>
          </a:stretch>
        </p:blipFill>
        <p:spPr>
          <a:xfrm>
            <a:off x="1169042" y="866267"/>
            <a:ext cx="7893935" cy="5584888"/>
          </a:xfrm>
          <a:prstGeom prst="rect">
            <a:avLst/>
          </a:prstGeom>
        </p:spPr>
      </p:pic>
      <p:pic>
        <p:nvPicPr>
          <p:cNvPr id="2" name="Picture 1">
            <a:extLst>
              <a:ext uri="{FF2B5EF4-FFF2-40B4-BE49-F238E27FC236}">
                <a16:creationId xmlns:a16="http://schemas.microsoft.com/office/drawing/2014/main" id="{E494A97B-C37A-1E92-CBE4-7BA79CD05A35}"/>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663220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Threats</a:t>
            </a:r>
            <a:endParaRPr b="1" dirty="0">
              <a:solidFill>
                <a:srgbClr val="C00000"/>
              </a:solidFill>
            </a:endParaRPr>
          </a:p>
        </p:txBody>
      </p:sp>
      <p:pic>
        <p:nvPicPr>
          <p:cNvPr id="2" name="Picture 1">
            <a:extLst>
              <a:ext uri="{FF2B5EF4-FFF2-40B4-BE49-F238E27FC236}">
                <a16:creationId xmlns:a16="http://schemas.microsoft.com/office/drawing/2014/main" id="{98487FD9-E1F1-6E88-ADB2-E26FD25FBC11}"/>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diagram of a corporate network&#10;&#10;Description automatically generated">
            <a:extLst>
              <a:ext uri="{FF2B5EF4-FFF2-40B4-BE49-F238E27FC236}">
                <a16:creationId xmlns:a16="http://schemas.microsoft.com/office/drawing/2014/main" id="{BFE54705-DEB3-A1BF-8288-431C6E735950}"/>
              </a:ext>
            </a:extLst>
          </p:cNvPr>
          <p:cNvPicPr>
            <a:picLocks noChangeAspect="1"/>
          </p:cNvPicPr>
          <p:nvPr/>
        </p:nvPicPr>
        <p:blipFill>
          <a:blip r:embed="rId3"/>
          <a:stretch>
            <a:fillRect/>
          </a:stretch>
        </p:blipFill>
        <p:spPr>
          <a:xfrm>
            <a:off x="1421354" y="866266"/>
            <a:ext cx="7792093" cy="6006693"/>
          </a:xfrm>
          <a:prstGeom prst="rect">
            <a:avLst/>
          </a:prstGeom>
        </p:spPr>
      </p:pic>
    </p:spTree>
    <p:extLst>
      <p:ext uri="{BB962C8B-B14F-4D97-AF65-F5344CB8AC3E}">
        <p14:creationId xmlns:p14="http://schemas.microsoft.com/office/powerpoint/2010/main" val="3747444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3" name="Picture 2">
            <a:extLst>
              <a:ext uri="{FF2B5EF4-FFF2-40B4-BE49-F238E27FC236}">
                <a16:creationId xmlns:a16="http://schemas.microsoft.com/office/drawing/2014/main" id="{9FE2F8FB-A8EC-0AD6-8127-5B2FCB22022D}"/>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network&#10;&#10;Description automatically generated">
            <a:extLst>
              <a:ext uri="{FF2B5EF4-FFF2-40B4-BE49-F238E27FC236}">
                <a16:creationId xmlns:a16="http://schemas.microsoft.com/office/drawing/2014/main" id="{5CFF6384-95F2-56BA-99D9-24AC5ECD38B3}"/>
              </a:ext>
            </a:extLst>
          </p:cNvPr>
          <p:cNvPicPr>
            <a:picLocks noChangeAspect="1"/>
          </p:cNvPicPr>
          <p:nvPr/>
        </p:nvPicPr>
        <p:blipFill>
          <a:blip r:embed="rId3"/>
          <a:stretch>
            <a:fillRect/>
          </a:stretch>
        </p:blipFill>
        <p:spPr>
          <a:xfrm>
            <a:off x="876541" y="783380"/>
            <a:ext cx="8904066" cy="5814279"/>
          </a:xfrm>
          <a:prstGeom prst="rect">
            <a:avLst/>
          </a:prstGeom>
        </p:spPr>
      </p:pic>
    </p:spTree>
    <p:extLst>
      <p:ext uri="{BB962C8B-B14F-4D97-AF65-F5344CB8AC3E}">
        <p14:creationId xmlns:p14="http://schemas.microsoft.com/office/powerpoint/2010/main" val="1873844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OSI 7-Layered Model</a:t>
            </a:r>
            <a:endParaRPr b="1" dirty="0">
              <a:solidFill>
                <a:srgbClr val="C00000"/>
              </a:solidFill>
            </a:endParaRPr>
          </a:p>
        </p:txBody>
      </p:sp>
      <p:pic>
        <p:nvPicPr>
          <p:cNvPr id="4" name="Picture 3" descr="A diagram of a computer system&#10;&#10;Description automatically generated with medium confidence">
            <a:extLst>
              <a:ext uri="{FF2B5EF4-FFF2-40B4-BE49-F238E27FC236}">
                <a16:creationId xmlns:a16="http://schemas.microsoft.com/office/drawing/2014/main" id="{05F4A0BE-F1AA-BD5C-E3A1-48C0AF6ED233}"/>
              </a:ext>
            </a:extLst>
          </p:cNvPr>
          <p:cNvPicPr>
            <a:picLocks noChangeAspect="1"/>
          </p:cNvPicPr>
          <p:nvPr/>
        </p:nvPicPr>
        <p:blipFill>
          <a:blip r:embed="rId2"/>
          <a:stretch>
            <a:fillRect/>
          </a:stretch>
        </p:blipFill>
        <p:spPr>
          <a:xfrm>
            <a:off x="1970751" y="641349"/>
            <a:ext cx="6687112" cy="5847893"/>
          </a:xfrm>
          <a:prstGeom prst="rect">
            <a:avLst/>
          </a:prstGeom>
        </p:spPr>
      </p:pic>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05836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Basics of Cryptography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2467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Symmetric Key Encryption</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026" name="Picture 2">
            <a:extLst>
              <a:ext uri="{FF2B5EF4-FFF2-40B4-BE49-F238E27FC236}">
                <a16:creationId xmlns:a16="http://schemas.microsoft.com/office/drawing/2014/main" id="{7C258926-597E-D0F9-608E-F451D2D68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7534"/>
            <a:ext cx="12192000" cy="560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428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Key Exchange</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2050" name="Picture 2">
            <a:extLst>
              <a:ext uri="{FF2B5EF4-FFF2-40B4-BE49-F238E27FC236}">
                <a16:creationId xmlns:a16="http://schemas.microsoft.com/office/drawing/2014/main" id="{5B86A7DE-3CFF-F9E8-A949-CE27B4B95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5488"/>
            <a:ext cx="12192000" cy="540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64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Bob, Alice and Eve</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company&#10;&#10;Description automatically generated with medium confidence">
            <a:extLst>
              <a:ext uri="{FF2B5EF4-FFF2-40B4-BE49-F238E27FC236}">
                <a16:creationId xmlns:a16="http://schemas.microsoft.com/office/drawing/2014/main" id="{55281EBA-9651-CF6F-C686-C47C9F74317D}"/>
              </a:ext>
            </a:extLst>
          </p:cNvPr>
          <p:cNvPicPr>
            <a:picLocks noChangeAspect="1"/>
          </p:cNvPicPr>
          <p:nvPr/>
        </p:nvPicPr>
        <p:blipFill>
          <a:blip r:embed="rId3"/>
          <a:stretch>
            <a:fillRect/>
          </a:stretch>
        </p:blipFill>
        <p:spPr>
          <a:xfrm>
            <a:off x="1632352" y="1208409"/>
            <a:ext cx="7772400" cy="5649591"/>
          </a:xfrm>
          <a:prstGeom prst="rect">
            <a:avLst/>
          </a:prstGeom>
        </p:spPr>
      </p:pic>
    </p:spTree>
    <p:extLst>
      <p:ext uri="{BB962C8B-B14F-4D97-AF65-F5344CB8AC3E}">
        <p14:creationId xmlns:p14="http://schemas.microsoft.com/office/powerpoint/2010/main" val="1452272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Hashing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074" name="Picture 2">
            <a:extLst>
              <a:ext uri="{FF2B5EF4-FFF2-40B4-BE49-F238E27FC236}">
                <a16:creationId xmlns:a16="http://schemas.microsoft.com/office/drawing/2014/main" id="{FE2F7973-B6A2-375A-BCCE-E5C22B0D3D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8550"/>
            <a:ext cx="12192000" cy="465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49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Hashing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098" name="Picture 2">
            <a:extLst>
              <a:ext uri="{FF2B5EF4-FFF2-40B4-BE49-F238E27FC236}">
                <a16:creationId xmlns:a16="http://schemas.microsoft.com/office/drawing/2014/main" id="{4541B26A-A594-F58F-0249-F1ECFBABE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50" y="866267"/>
            <a:ext cx="8815615" cy="599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90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Public Key Encryption</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computer system&#10;&#10;Description automatically generated">
            <a:extLst>
              <a:ext uri="{FF2B5EF4-FFF2-40B4-BE49-F238E27FC236}">
                <a16:creationId xmlns:a16="http://schemas.microsoft.com/office/drawing/2014/main" id="{E30AB660-5A07-4489-E832-C728C8700C35}"/>
              </a:ext>
            </a:extLst>
          </p:cNvPr>
          <p:cNvPicPr>
            <a:picLocks noChangeAspect="1"/>
          </p:cNvPicPr>
          <p:nvPr/>
        </p:nvPicPr>
        <p:blipFill>
          <a:blip r:embed="rId3"/>
          <a:stretch>
            <a:fillRect/>
          </a:stretch>
        </p:blipFill>
        <p:spPr>
          <a:xfrm>
            <a:off x="751480" y="1291230"/>
            <a:ext cx="9905668" cy="4918295"/>
          </a:xfrm>
          <a:prstGeom prst="rect">
            <a:avLst/>
          </a:prstGeom>
        </p:spPr>
      </p:pic>
    </p:spTree>
    <p:extLst>
      <p:ext uri="{BB962C8B-B14F-4D97-AF65-F5344CB8AC3E}">
        <p14:creationId xmlns:p14="http://schemas.microsoft.com/office/powerpoint/2010/main" val="3782292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Public Key (Digital Signing)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146" name="Picture 2">
            <a:extLst>
              <a:ext uri="{FF2B5EF4-FFF2-40B4-BE49-F238E27FC236}">
                <a16:creationId xmlns:a16="http://schemas.microsoft.com/office/drawing/2014/main" id="{6B2DD54A-49EC-E944-5FBC-A6DCBAA50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12192000" cy="548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794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Outline of Secure Architectures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2054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Trust, Privacy and Integrity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to a public key&#10;&#10;Description automatically generated">
            <a:extLst>
              <a:ext uri="{FF2B5EF4-FFF2-40B4-BE49-F238E27FC236}">
                <a16:creationId xmlns:a16="http://schemas.microsoft.com/office/drawing/2014/main" id="{76CBEB0A-8105-52C4-D29B-C94F06CCF8EC}"/>
              </a:ext>
            </a:extLst>
          </p:cNvPr>
          <p:cNvPicPr>
            <a:picLocks noChangeAspect="1"/>
          </p:cNvPicPr>
          <p:nvPr/>
        </p:nvPicPr>
        <p:blipFill>
          <a:blip r:embed="rId3"/>
          <a:stretch>
            <a:fillRect/>
          </a:stretch>
        </p:blipFill>
        <p:spPr>
          <a:xfrm>
            <a:off x="1215663" y="845688"/>
            <a:ext cx="8923759" cy="5931978"/>
          </a:xfrm>
          <a:prstGeom prst="rect">
            <a:avLst/>
          </a:prstGeom>
        </p:spPr>
      </p:pic>
    </p:spTree>
    <p:extLst>
      <p:ext uri="{BB962C8B-B14F-4D97-AF65-F5344CB8AC3E}">
        <p14:creationId xmlns:p14="http://schemas.microsoft.com/office/powerpoint/2010/main" val="299896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computer&#10;&#10;Description automatically generated">
            <a:extLst>
              <a:ext uri="{FF2B5EF4-FFF2-40B4-BE49-F238E27FC236}">
                <a16:creationId xmlns:a16="http://schemas.microsoft.com/office/drawing/2014/main" id="{181B4E39-9C07-5FBD-126D-61BF659E4F0C}"/>
              </a:ext>
            </a:extLst>
          </p:cNvPr>
          <p:cNvPicPr>
            <a:picLocks noChangeAspect="1"/>
          </p:cNvPicPr>
          <p:nvPr/>
        </p:nvPicPr>
        <p:blipFill>
          <a:blip r:embed="rId3"/>
          <a:stretch>
            <a:fillRect/>
          </a:stretch>
        </p:blipFill>
        <p:spPr>
          <a:xfrm>
            <a:off x="1061655" y="866267"/>
            <a:ext cx="8837506" cy="5418786"/>
          </a:xfrm>
          <a:prstGeom prst="rect">
            <a:avLst/>
          </a:prstGeom>
        </p:spPr>
      </p:pic>
    </p:spTree>
    <p:extLst>
      <p:ext uri="{BB962C8B-B14F-4D97-AF65-F5344CB8AC3E}">
        <p14:creationId xmlns:p14="http://schemas.microsoft.com/office/powerpoint/2010/main" val="77137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signature&#10;&#10;Description automatically generated with medium confidence">
            <a:extLst>
              <a:ext uri="{FF2B5EF4-FFF2-40B4-BE49-F238E27FC236}">
                <a16:creationId xmlns:a16="http://schemas.microsoft.com/office/drawing/2014/main" id="{4D8C37BC-CFFE-DB37-07F3-B2E33C3428A9}"/>
              </a:ext>
            </a:extLst>
          </p:cNvPr>
          <p:cNvPicPr>
            <a:picLocks noChangeAspect="1"/>
          </p:cNvPicPr>
          <p:nvPr/>
        </p:nvPicPr>
        <p:blipFill>
          <a:blip r:embed="rId3"/>
          <a:stretch>
            <a:fillRect/>
          </a:stretch>
        </p:blipFill>
        <p:spPr>
          <a:xfrm>
            <a:off x="1633094" y="940492"/>
            <a:ext cx="7772400" cy="5917508"/>
          </a:xfrm>
          <a:prstGeom prst="rect">
            <a:avLst/>
          </a:prstGeom>
        </p:spPr>
      </p:pic>
    </p:spTree>
    <p:extLst>
      <p:ext uri="{BB962C8B-B14F-4D97-AF65-F5344CB8AC3E}">
        <p14:creationId xmlns:p14="http://schemas.microsoft.com/office/powerpoint/2010/main" val="2922689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 2 and Layer 3 Security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computer network diagram with a few computers&#10;&#10;Description automatically generated with medium confidence">
            <a:extLst>
              <a:ext uri="{FF2B5EF4-FFF2-40B4-BE49-F238E27FC236}">
                <a16:creationId xmlns:a16="http://schemas.microsoft.com/office/drawing/2014/main" id="{FA66C733-961A-CE25-4513-3D64288681A1}"/>
              </a:ext>
            </a:extLst>
          </p:cNvPr>
          <p:cNvPicPr>
            <a:picLocks noChangeAspect="1"/>
          </p:cNvPicPr>
          <p:nvPr/>
        </p:nvPicPr>
        <p:blipFill>
          <a:blip r:embed="rId3"/>
          <a:stretch>
            <a:fillRect/>
          </a:stretch>
        </p:blipFill>
        <p:spPr>
          <a:xfrm>
            <a:off x="616513" y="1002495"/>
            <a:ext cx="9789128" cy="5006085"/>
          </a:xfrm>
          <a:prstGeom prst="rect">
            <a:avLst/>
          </a:prstGeom>
        </p:spPr>
      </p:pic>
    </p:spTree>
    <p:extLst>
      <p:ext uri="{BB962C8B-B14F-4D97-AF65-F5344CB8AC3E}">
        <p14:creationId xmlns:p14="http://schemas.microsoft.com/office/powerpoint/2010/main" val="4261057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VPN (Virtual Private Network) Tunneling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cloud network&#10;&#10;Description automatically generated">
            <a:extLst>
              <a:ext uri="{FF2B5EF4-FFF2-40B4-BE49-F238E27FC236}">
                <a16:creationId xmlns:a16="http://schemas.microsoft.com/office/drawing/2014/main" id="{9E999F15-AE80-BAD5-8D04-A49CEFD6A105}"/>
              </a:ext>
            </a:extLst>
          </p:cNvPr>
          <p:cNvPicPr>
            <a:picLocks noChangeAspect="1"/>
          </p:cNvPicPr>
          <p:nvPr/>
        </p:nvPicPr>
        <p:blipFill>
          <a:blip r:embed="rId3"/>
          <a:stretch>
            <a:fillRect/>
          </a:stretch>
        </p:blipFill>
        <p:spPr>
          <a:xfrm>
            <a:off x="462776" y="1014761"/>
            <a:ext cx="11266448" cy="4828477"/>
          </a:xfrm>
          <a:prstGeom prst="rect">
            <a:avLst/>
          </a:prstGeom>
        </p:spPr>
      </p:pic>
    </p:spTree>
    <p:extLst>
      <p:ext uri="{BB962C8B-B14F-4D97-AF65-F5344CB8AC3E}">
        <p14:creationId xmlns:p14="http://schemas.microsoft.com/office/powerpoint/2010/main" val="820995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Information Security</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computer screen shot of a computer security system&#10;&#10;Description automatically generated">
            <a:extLst>
              <a:ext uri="{FF2B5EF4-FFF2-40B4-BE49-F238E27FC236}">
                <a16:creationId xmlns:a16="http://schemas.microsoft.com/office/drawing/2014/main" id="{09F78605-95C3-6B92-252A-D51FBB6ACF22}"/>
              </a:ext>
            </a:extLst>
          </p:cNvPr>
          <p:cNvPicPr>
            <a:picLocks noChangeAspect="1"/>
          </p:cNvPicPr>
          <p:nvPr/>
        </p:nvPicPr>
        <p:blipFill>
          <a:blip r:embed="rId3"/>
          <a:stretch>
            <a:fillRect/>
          </a:stretch>
        </p:blipFill>
        <p:spPr>
          <a:xfrm>
            <a:off x="413553" y="866267"/>
            <a:ext cx="10243595" cy="5415797"/>
          </a:xfrm>
          <a:prstGeom prst="rect">
            <a:avLst/>
          </a:prstGeom>
        </p:spPr>
      </p:pic>
    </p:spTree>
    <p:extLst>
      <p:ext uri="{BB962C8B-B14F-4D97-AF65-F5344CB8AC3E}">
        <p14:creationId xmlns:p14="http://schemas.microsoft.com/office/powerpoint/2010/main" val="3271985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network&#10;&#10;Description automatically generated">
            <a:extLst>
              <a:ext uri="{FF2B5EF4-FFF2-40B4-BE49-F238E27FC236}">
                <a16:creationId xmlns:a16="http://schemas.microsoft.com/office/drawing/2014/main" id="{A45C0B19-497E-1054-F528-1EF3040E870B}"/>
              </a:ext>
            </a:extLst>
          </p:cNvPr>
          <p:cNvPicPr>
            <a:picLocks noChangeAspect="1"/>
          </p:cNvPicPr>
          <p:nvPr/>
        </p:nvPicPr>
        <p:blipFill>
          <a:blip r:embed="rId3"/>
          <a:stretch>
            <a:fillRect/>
          </a:stretch>
        </p:blipFill>
        <p:spPr>
          <a:xfrm>
            <a:off x="306648" y="981837"/>
            <a:ext cx="11049442" cy="4724482"/>
          </a:xfrm>
          <a:prstGeom prst="rect">
            <a:avLst/>
          </a:prstGeom>
        </p:spPr>
      </p:pic>
    </p:spTree>
    <p:extLst>
      <p:ext uri="{BB962C8B-B14F-4D97-AF65-F5344CB8AC3E}">
        <p14:creationId xmlns:p14="http://schemas.microsoft.com/office/powerpoint/2010/main" val="1701570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Dual-homed Architecture</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10;&#10;Description automatically generated">
            <a:extLst>
              <a:ext uri="{FF2B5EF4-FFF2-40B4-BE49-F238E27FC236}">
                <a16:creationId xmlns:a16="http://schemas.microsoft.com/office/drawing/2014/main" id="{199BF536-ADB0-0873-3C56-3D150E434CEC}"/>
              </a:ext>
            </a:extLst>
          </p:cNvPr>
          <p:cNvPicPr>
            <a:picLocks noChangeAspect="1"/>
          </p:cNvPicPr>
          <p:nvPr/>
        </p:nvPicPr>
        <p:blipFill>
          <a:blip r:embed="rId3"/>
          <a:stretch>
            <a:fillRect/>
          </a:stretch>
        </p:blipFill>
        <p:spPr>
          <a:xfrm>
            <a:off x="918498" y="998396"/>
            <a:ext cx="9780915" cy="4788946"/>
          </a:xfrm>
          <a:prstGeom prst="rect">
            <a:avLst/>
          </a:prstGeom>
        </p:spPr>
      </p:pic>
    </p:spTree>
    <p:extLst>
      <p:ext uri="{BB962C8B-B14F-4D97-AF65-F5344CB8AC3E}">
        <p14:creationId xmlns:p14="http://schemas.microsoft.com/office/powerpoint/2010/main" val="313359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Web Application Firewall (WAF)</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4" name="Picture 13" descr="A diagram of a network connection&#10;&#10;Description automatically generated">
            <a:extLst>
              <a:ext uri="{FF2B5EF4-FFF2-40B4-BE49-F238E27FC236}">
                <a16:creationId xmlns:a16="http://schemas.microsoft.com/office/drawing/2014/main" id="{20A7C8EE-C060-20AD-1E96-FFBD827244FC}"/>
              </a:ext>
            </a:extLst>
          </p:cNvPr>
          <p:cNvPicPr>
            <a:picLocks noChangeAspect="1"/>
          </p:cNvPicPr>
          <p:nvPr/>
        </p:nvPicPr>
        <p:blipFill>
          <a:blip r:embed="rId3"/>
          <a:stretch>
            <a:fillRect/>
          </a:stretch>
        </p:blipFill>
        <p:spPr>
          <a:xfrm>
            <a:off x="469899" y="1015999"/>
            <a:ext cx="10896439" cy="4673415"/>
          </a:xfrm>
          <a:prstGeom prst="rect">
            <a:avLst/>
          </a:prstGeom>
        </p:spPr>
      </p:pic>
    </p:spTree>
    <p:extLst>
      <p:ext uri="{BB962C8B-B14F-4D97-AF65-F5344CB8AC3E}">
        <p14:creationId xmlns:p14="http://schemas.microsoft.com/office/powerpoint/2010/main" val="1583477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Remote Access to Device/Server</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 connection&#10;&#10;Description automatically generated">
            <a:extLst>
              <a:ext uri="{FF2B5EF4-FFF2-40B4-BE49-F238E27FC236}">
                <a16:creationId xmlns:a16="http://schemas.microsoft.com/office/drawing/2014/main" id="{69317ED0-94A9-7BA0-2CF3-B5CE864201DF}"/>
              </a:ext>
            </a:extLst>
          </p:cNvPr>
          <p:cNvPicPr>
            <a:picLocks noChangeAspect="1"/>
          </p:cNvPicPr>
          <p:nvPr/>
        </p:nvPicPr>
        <p:blipFill>
          <a:blip r:embed="rId3"/>
          <a:stretch>
            <a:fillRect/>
          </a:stretch>
        </p:blipFill>
        <p:spPr>
          <a:xfrm>
            <a:off x="446115" y="1560040"/>
            <a:ext cx="10961400" cy="3952069"/>
          </a:xfrm>
          <a:prstGeom prst="rect">
            <a:avLst/>
          </a:prstGeom>
        </p:spPr>
      </p:pic>
    </p:spTree>
    <p:extLst>
      <p:ext uri="{BB962C8B-B14F-4D97-AF65-F5344CB8AC3E}">
        <p14:creationId xmlns:p14="http://schemas.microsoft.com/office/powerpoint/2010/main" val="2853509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computer network&#10;&#10;Description automatically generated">
            <a:extLst>
              <a:ext uri="{FF2B5EF4-FFF2-40B4-BE49-F238E27FC236}">
                <a16:creationId xmlns:a16="http://schemas.microsoft.com/office/drawing/2014/main" id="{B44A2A0A-EBF6-1962-13EA-BD102BD8F9C8}"/>
              </a:ext>
            </a:extLst>
          </p:cNvPr>
          <p:cNvPicPr>
            <a:picLocks noChangeAspect="1"/>
          </p:cNvPicPr>
          <p:nvPr/>
        </p:nvPicPr>
        <p:blipFill>
          <a:blip r:embed="rId2"/>
          <a:stretch>
            <a:fillRect/>
          </a:stretch>
        </p:blipFill>
        <p:spPr>
          <a:xfrm>
            <a:off x="-34977" y="1208155"/>
            <a:ext cx="9217285" cy="5687261"/>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Pen Testing Tools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A5BCBC6-32EE-27A1-972A-A34102DB45CF}"/>
              </a:ext>
            </a:extLst>
          </p:cNvPr>
          <p:cNvPicPr>
            <a:picLocks noChangeAspect="1"/>
          </p:cNvPicPr>
          <p:nvPr/>
        </p:nvPicPr>
        <p:blipFill>
          <a:blip r:embed="rId4"/>
          <a:stretch>
            <a:fillRect/>
          </a:stretch>
        </p:blipFill>
        <p:spPr>
          <a:xfrm>
            <a:off x="8054716" y="44544"/>
            <a:ext cx="4137284" cy="2327223"/>
          </a:xfrm>
          <a:prstGeom prst="rect">
            <a:avLst/>
          </a:prstGeom>
        </p:spPr>
      </p:pic>
    </p:spTree>
    <p:extLst>
      <p:ext uri="{BB962C8B-B14F-4D97-AF65-F5344CB8AC3E}">
        <p14:creationId xmlns:p14="http://schemas.microsoft.com/office/powerpoint/2010/main" val="145820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Secure Enclaves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98671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key&#10;&#10;Description automatically generated">
            <a:extLst>
              <a:ext uri="{FF2B5EF4-FFF2-40B4-BE49-F238E27FC236}">
                <a16:creationId xmlns:a16="http://schemas.microsoft.com/office/drawing/2014/main" id="{088984FD-3CAC-BD61-11C8-E47550A42AAB}"/>
              </a:ext>
            </a:extLst>
          </p:cNvPr>
          <p:cNvPicPr>
            <a:picLocks noChangeAspect="1"/>
          </p:cNvPicPr>
          <p:nvPr/>
        </p:nvPicPr>
        <p:blipFill>
          <a:blip r:embed="rId3"/>
          <a:stretch>
            <a:fillRect/>
          </a:stretch>
        </p:blipFill>
        <p:spPr>
          <a:xfrm>
            <a:off x="1431885" y="1101203"/>
            <a:ext cx="8232976" cy="5426980"/>
          </a:xfrm>
          <a:prstGeom prst="rect">
            <a:avLst/>
          </a:prstGeom>
        </p:spPr>
      </p:pic>
    </p:spTree>
    <p:extLst>
      <p:ext uri="{BB962C8B-B14F-4D97-AF65-F5344CB8AC3E}">
        <p14:creationId xmlns:p14="http://schemas.microsoft.com/office/powerpoint/2010/main" val="197569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pic>
        <p:nvPicPr>
          <p:cNvPr id="3" name="Picture 2" descr="A diagram of a key to a signature&#10;&#10;Description automatically generated">
            <a:extLst>
              <a:ext uri="{FF2B5EF4-FFF2-40B4-BE49-F238E27FC236}">
                <a16:creationId xmlns:a16="http://schemas.microsoft.com/office/drawing/2014/main" id="{20821C97-DF78-C7F9-832E-A4FDCA6F9D3C}"/>
              </a:ext>
            </a:extLst>
          </p:cNvPr>
          <p:cNvPicPr>
            <a:picLocks noChangeAspect="1"/>
          </p:cNvPicPr>
          <p:nvPr/>
        </p:nvPicPr>
        <p:blipFill>
          <a:blip r:embed="rId4"/>
          <a:stretch>
            <a:fillRect/>
          </a:stretch>
        </p:blipFill>
        <p:spPr>
          <a:xfrm>
            <a:off x="372560" y="866266"/>
            <a:ext cx="11572470" cy="5129419"/>
          </a:xfrm>
          <a:prstGeom prst="rect">
            <a:avLst/>
          </a:prstGeom>
        </p:spPr>
      </p:pic>
    </p:spTree>
    <p:extLst>
      <p:ext uri="{BB962C8B-B14F-4D97-AF65-F5344CB8AC3E}">
        <p14:creationId xmlns:p14="http://schemas.microsoft.com/office/powerpoint/2010/main" val="1585905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Secure Enclaves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computer security system&#10;&#10;Description automatically generated">
            <a:extLst>
              <a:ext uri="{FF2B5EF4-FFF2-40B4-BE49-F238E27FC236}">
                <a16:creationId xmlns:a16="http://schemas.microsoft.com/office/drawing/2014/main" id="{FE8114D1-BA0A-C6DF-BFB9-F27F863DE43B}"/>
              </a:ext>
            </a:extLst>
          </p:cNvPr>
          <p:cNvPicPr>
            <a:picLocks noChangeAspect="1"/>
          </p:cNvPicPr>
          <p:nvPr/>
        </p:nvPicPr>
        <p:blipFill>
          <a:blip r:embed="rId3"/>
          <a:stretch>
            <a:fillRect/>
          </a:stretch>
        </p:blipFill>
        <p:spPr>
          <a:xfrm>
            <a:off x="770922" y="1038346"/>
            <a:ext cx="10363924" cy="4715860"/>
          </a:xfrm>
          <a:prstGeom prst="rect">
            <a:avLst/>
          </a:prstGeom>
        </p:spPr>
      </p:pic>
    </p:spTree>
    <p:extLst>
      <p:ext uri="{BB962C8B-B14F-4D97-AF65-F5344CB8AC3E}">
        <p14:creationId xmlns:p14="http://schemas.microsoft.com/office/powerpoint/2010/main" val="760316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9" name="Content Placeholder 8" descr="A diagram of a computer security system&#10;&#10;Description automatically generated">
            <a:extLst>
              <a:ext uri="{FF2B5EF4-FFF2-40B4-BE49-F238E27FC236}">
                <a16:creationId xmlns:a16="http://schemas.microsoft.com/office/drawing/2014/main" id="{6A61141A-CD5E-04B4-74D3-35802FF09730}"/>
              </a:ext>
            </a:extLst>
          </p:cNvPr>
          <p:cNvPicPr>
            <a:picLocks noGrp="1" noChangeAspect="1"/>
          </p:cNvPicPr>
          <p:nvPr>
            <p:ph idx="1"/>
          </p:nvPr>
        </p:nvPicPr>
        <p:blipFill>
          <a:blip r:embed="rId3"/>
          <a:stretch>
            <a:fillRect/>
          </a:stretch>
        </p:blipFill>
        <p:spPr>
          <a:xfrm>
            <a:off x="1146872" y="1450871"/>
            <a:ext cx="8761626" cy="5501252"/>
          </a:xfrm>
        </p:spPr>
      </p:pic>
    </p:spTree>
    <p:extLst>
      <p:ext uri="{BB962C8B-B14F-4D97-AF65-F5344CB8AC3E}">
        <p14:creationId xmlns:p14="http://schemas.microsoft.com/office/powerpoint/2010/main" val="570435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Due Care and Due Diligence</a:t>
            </a:r>
            <a:endParaRPr b="1" dirty="0">
              <a:solidFill>
                <a:srgbClr val="C00000"/>
              </a:solidFill>
            </a:endParaRPr>
          </a:p>
        </p:txBody>
      </p:sp>
      <p:pic>
        <p:nvPicPr>
          <p:cNvPr id="3" name="Picture 2" descr="A diagram of a security policy&#10;&#10;Description automatically generated">
            <a:extLst>
              <a:ext uri="{FF2B5EF4-FFF2-40B4-BE49-F238E27FC236}">
                <a16:creationId xmlns:a16="http://schemas.microsoft.com/office/drawing/2014/main" id="{33BFBEAD-4C61-19E0-32B0-CAB81C224D1D}"/>
              </a:ext>
            </a:extLst>
          </p:cNvPr>
          <p:cNvPicPr>
            <a:picLocks noChangeAspect="1"/>
          </p:cNvPicPr>
          <p:nvPr/>
        </p:nvPicPr>
        <p:blipFill>
          <a:blip r:embed="rId2"/>
          <a:stretch>
            <a:fillRect/>
          </a:stretch>
        </p:blipFill>
        <p:spPr>
          <a:xfrm>
            <a:off x="1251593" y="1186037"/>
            <a:ext cx="8343820" cy="5330324"/>
          </a:xfrm>
          <a:prstGeom prst="rect">
            <a:avLst/>
          </a:prstGeom>
        </p:spPr>
      </p:pic>
      <p:pic>
        <p:nvPicPr>
          <p:cNvPr id="4" name="Picture 3">
            <a:extLst>
              <a:ext uri="{FF2B5EF4-FFF2-40B4-BE49-F238E27FC236}">
                <a16:creationId xmlns:a16="http://schemas.microsoft.com/office/drawing/2014/main" id="{34F9719E-2E17-E06A-C63B-CB1A3A585056}"/>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41999464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301" name="NAT"/>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NAT</a:t>
            </a:r>
          </a:p>
        </p:txBody>
      </p:sp>
      <p:sp>
        <p:nvSpPr>
          <p:cNvPr id="302"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303"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304"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305"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306"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09"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2"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dirty="0"/>
          </a:p>
        </p:txBody>
      </p:sp>
      <p:pic>
        <p:nvPicPr>
          <p:cNvPr id="313" name="image.tif" descr="image.tif"/>
          <p:cNvPicPr>
            <a:picLocks noChangeAspect="1"/>
          </p:cNvPicPr>
          <p:nvPr/>
        </p:nvPicPr>
        <p:blipFill>
          <a:blip r:embed="rId3"/>
          <a:stretch>
            <a:fillRect/>
          </a:stretch>
        </p:blipFill>
        <p:spPr>
          <a:xfrm>
            <a:off x="127000" y="989012"/>
            <a:ext cx="7764463" cy="5878513"/>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16"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9"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0" name="image.tif" descr="image.tif"/>
          <p:cNvPicPr>
            <a:picLocks noChangeAspect="1"/>
          </p:cNvPicPr>
          <p:nvPr/>
        </p:nvPicPr>
        <p:blipFill>
          <a:blip r:embed="rId3"/>
          <a:stretch>
            <a:fillRect/>
          </a:stretch>
        </p:blipFill>
        <p:spPr>
          <a:xfrm>
            <a:off x="277812" y="901700"/>
            <a:ext cx="7662863" cy="5813425"/>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23"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26"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7" name="image.tif" descr="image.tif"/>
          <p:cNvPicPr>
            <a:picLocks noChangeAspect="1"/>
          </p:cNvPicPr>
          <p:nvPr/>
        </p:nvPicPr>
        <p:blipFill>
          <a:blip r:embed="rId3"/>
          <a:stretch>
            <a:fillRect/>
          </a:stretch>
        </p:blipFill>
        <p:spPr>
          <a:xfrm>
            <a:off x="268287" y="900112"/>
            <a:ext cx="7661276" cy="5775326"/>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3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34" name="image.tif" descr="image.tif"/>
          <p:cNvPicPr>
            <a:picLocks noChangeAspect="1"/>
          </p:cNvPicPr>
          <p:nvPr/>
        </p:nvPicPr>
        <p:blipFill>
          <a:blip r:embed="rId3"/>
          <a:stretch>
            <a:fillRect/>
          </a:stretch>
        </p:blipFill>
        <p:spPr>
          <a:xfrm>
            <a:off x="258762" y="901700"/>
            <a:ext cx="7675563" cy="5792788"/>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1" name="image.tif" descr="image.tif"/>
          <p:cNvPicPr>
            <a:picLocks noChangeAspect="1"/>
          </p:cNvPicPr>
          <p:nvPr/>
        </p:nvPicPr>
        <p:blipFill>
          <a:blip r:embed="rId3"/>
          <a:stretch>
            <a:fillRect/>
          </a:stretch>
        </p:blipFill>
        <p:spPr>
          <a:xfrm>
            <a:off x="198437" y="812800"/>
            <a:ext cx="7996238" cy="6032500"/>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4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8" name="image.tif" descr="image.tif"/>
          <p:cNvPicPr>
            <a:picLocks noChangeAspect="1"/>
          </p:cNvPicPr>
          <p:nvPr/>
        </p:nvPicPr>
        <p:blipFill>
          <a:blip r:embed="rId3"/>
          <a:stretch>
            <a:fillRect/>
          </a:stretch>
        </p:blipFill>
        <p:spPr>
          <a:xfrm>
            <a:off x="395287" y="866775"/>
            <a:ext cx="7742238" cy="5840413"/>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5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55" name="image.tif" descr="image.tif"/>
          <p:cNvPicPr>
            <a:picLocks noChangeAspect="1"/>
          </p:cNvPicPr>
          <p:nvPr/>
        </p:nvPicPr>
        <p:blipFill>
          <a:blip r:embed="rId3"/>
          <a:stretch>
            <a:fillRect/>
          </a:stretch>
        </p:blipFill>
        <p:spPr>
          <a:xfrm>
            <a:off x="382587" y="1006475"/>
            <a:ext cx="7754938" cy="5851525"/>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2" name="image.tif" descr="image.tif"/>
          <p:cNvPicPr>
            <a:picLocks noChangeAspect="1"/>
          </p:cNvPicPr>
          <p:nvPr/>
        </p:nvPicPr>
        <p:blipFill>
          <a:blip r:embed="rId3"/>
          <a:stretch>
            <a:fillRect/>
          </a:stretch>
        </p:blipFill>
        <p:spPr>
          <a:xfrm>
            <a:off x="258762" y="827087"/>
            <a:ext cx="8107363" cy="6118226"/>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65"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8"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9" name="image.tif" descr="image.tif"/>
          <p:cNvPicPr>
            <a:picLocks noChangeAspect="1"/>
          </p:cNvPicPr>
          <p:nvPr/>
        </p:nvPicPr>
        <p:blipFill>
          <a:blip r:embed="rId3"/>
          <a:stretch>
            <a:fillRect/>
          </a:stretch>
        </p:blipFill>
        <p:spPr>
          <a:xfrm>
            <a:off x="222250" y="904875"/>
            <a:ext cx="7700963" cy="581025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Impact and Harm</a:t>
            </a:r>
            <a:endParaRPr b="1" dirty="0">
              <a:solidFill>
                <a:srgbClr val="C00000"/>
              </a:solidFill>
            </a:endParaRPr>
          </a:p>
        </p:txBody>
      </p:sp>
      <p:sp>
        <p:nvSpPr>
          <p:cNvPr id="5" name="TextBox 4">
            <a:extLst>
              <a:ext uri="{FF2B5EF4-FFF2-40B4-BE49-F238E27FC236}">
                <a16:creationId xmlns:a16="http://schemas.microsoft.com/office/drawing/2014/main" id="{ABD7B87D-9A57-93DB-EFBC-CF9E478DBA7B}"/>
              </a:ext>
            </a:extLst>
          </p:cNvPr>
          <p:cNvSpPr txBox="1"/>
          <p:nvPr/>
        </p:nvSpPr>
        <p:spPr>
          <a:xfrm>
            <a:off x="0" y="6309287"/>
            <a:ext cx="117521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Agrafiotis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I., Nurse, J. R., Goldsmith, M., Creese, S., &amp; Upton, D. (2018). A taxonomy of cyber-harms: Defining the impacts of cyber-attacks and understanding how they propagate.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Journal of Cybersecurity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tyy006.</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descr="A diagram of a flowchart&#10;&#10;Description automatically generated">
            <a:extLst>
              <a:ext uri="{FF2B5EF4-FFF2-40B4-BE49-F238E27FC236}">
                <a16:creationId xmlns:a16="http://schemas.microsoft.com/office/drawing/2014/main" id="{9A9369DF-7EDE-12A7-F9B2-0E15988CE0F6}"/>
              </a:ext>
            </a:extLst>
          </p:cNvPr>
          <p:cNvPicPr>
            <a:picLocks noChangeAspect="1"/>
          </p:cNvPicPr>
          <p:nvPr/>
        </p:nvPicPr>
        <p:blipFill>
          <a:blip r:embed="rId3"/>
          <a:stretch>
            <a:fillRect/>
          </a:stretch>
        </p:blipFill>
        <p:spPr>
          <a:xfrm>
            <a:off x="648182" y="866267"/>
            <a:ext cx="9867418" cy="5443020"/>
          </a:xfrm>
          <a:prstGeom prst="rect">
            <a:avLst/>
          </a:prstGeom>
        </p:spPr>
      </p:pic>
    </p:spTree>
    <p:extLst>
      <p:ext uri="{BB962C8B-B14F-4D97-AF65-F5344CB8AC3E}">
        <p14:creationId xmlns:p14="http://schemas.microsoft.com/office/powerpoint/2010/main" val="841381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AI Threats and Opportunities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09469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AI Threats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9" name="Content Placeholder 8">
            <a:extLst>
              <a:ext uri="{FF2B5EF4-FFF2-40B4-BE49-F238E27FC236}">
                <a16:creationId xmlns:a16="http://schemas.microsoft.com/office/drawing/2014/main" id="{F8188A54-F1AA-C4D8-24E0-57AAB1AD8851}"/>
              </a:ext>
            </a:extLst>
          </p:cNvPr>
          <p:cNvSpPr>
            <a:spLocks noGrp="1"/>
          </p:cNvSpPr>
          <p:nvPr>
            <p:ph idx="1"/>
          </p:nvPr>
        </p:nvSpPr>
        <p:spPr>
          <a:xfrm>
            <a:off x="838200" y="1825624"/>
            <a:ext cx="3375581" cy="4509187"/>
          </a:xfrm>
        </p:spPr>
        <p:txBody>
          <a:bodyPr>
            <a:normAutofit fontScale="62500" lnSpcReduction="20000"/>
          </a:bodyPr>
          <a:lstStyle/>
          <a:p>
            <a:pPr marL="0" indent="0">
              <a:buNone/>
            </a:pPr>
            <a:r>
              <a:rPr lang="en-GB" b="1" dirty="0">
                <a:solidFill>
                  <a:srgbClr val="000000"/>
                </a:solidFill>
                <a:effectLst/>
                <a:latin typeface="Arial" panose="020B0604020202020204" pitchFamily="34" charset="0"/>
              </a:rPr>
              <a:t>Attacking </a:t>
            </a:r>
            <a:r>
              <a:rPr lang="en-GB" b="1" dirty="0" err="1">
                <a:solidFill>
                  <a:srgbClr val="000000"/>
                </a:solidFill>
                <a:effectLst/>
                <a:latin typeface="Arial" panose="020B0604020202020204" pitchFamily="34" charset="0"/>
              </a:rPr>
              <a:t>GenAI</a:t>
            </a:r>
            <a:r>
              <a:rPr lang="en-GB" b="1" dirty="0">
                <a:solidFill>
                  <a:srgbClr val="000000"/>
                </a:solidFill>
                <a:effectLst/>
                <a:latin typeface="Arial" panose="020B0604020202020204" pitchFamily="34" charset="0"/>
              </a:rPr>
              <a:t>:</a:t>
            </a: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Jailbreaks</a:t>
            </a:r>
          </a:p>
          <a:p>
            <a:r>
              <a:rPr lang="en-GB" dirty="0">
                <a:solidFill>
                  <a:srgbClr val="000000"/>
                </a:solidFill>
                <a:effectLst/>
                <a:latin typeface="Arial" panose="020B0604020202020204" pitchFamily="34" charset="0"/>
              </a:rPr>
              <a:t>Reverse psychology </a:t>
            </a:r>
          </a:p>
          <a:p>
            <a:r>
              <a:rPr lang="en-GB" dirty="0">
                <a:solidFill>
                  <a:srgbClr val="000000"/>
                </a:solidFill>
                <a:effectLst/>
                <a:latin typeface="Arial" panose="020B0604020202020204" pitchFamily="34" charset="0"/>
              </a:rPr>
              <a:t>Model escape</a:t>
            </a:r>
          </a:p>
          <a:p>
            <a:r>
              <a:rPr lang="en-GB" dirty="0">
                <a:solidFill>
                  <a:srgbClr val="000000"/>
                </a:solidFill>
                <a:effectLst/>
                <a:latin typeface="Arial" panose="020B0604020202020204" pitchFamily="34" charset="0"/>
              </a:rPr>
              <a:t>Prompt injection.</a:t>
            </a:r>
            <a:br>
              <a:rPr lang="en-GB" dirty="0">
                <a:solidFill>
                  <a:srgbClr val="000000"/>
                </a:solidFill>
                <a:effectLst/>
                <a:latin typeface="Arial" panose="020B0604020202020204" pitchFamily="34" charset="0"/>
              </a:rPr>
            </a:br>
            <a:endParaRPr lang="en-GB" dirty="0">
              <a:solidFill>
                <a:srgbClr val="000000"/>
              </a:solidFill>
              <a:effectLst/>
              <a:latin typeface="Arial" panose="020B0604020202020204" pitchFamily="34" charset="0"/>
            </a:endParaRPr>
          </a:p>
          <a:p>
            <a:pPr marL="0" indent="0">
              <a:buNone/>
            </a:pPr>
            <a:r>
              <a:rPr lang="en-GB" b="1" dirty="0">
                <a:solidFill>
                  <a:srgbClr val="000000"/>
                </a:solidFill>
                <a:effectLst/>
                <a:latin typeface="Arial" panose="020B0604020202020204" pitchFamily="34" charset="0"/>
              </a:rPr>
              <a:t>Cyber Offense:</a:t>
            </a: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Social engineering.</a:t>
            </a:r>
          </a:p>
          <a:p>
            <a:r>
              <a:rPr lang="en-GB" dirty="0">
                <a:solidFill>
                  <a:srgbClr val="000000"/>
                </a:solidFill>
                <a:effectLst/>
                <a:latin typeface="Arial" panose="020B0604020202020204" pitchFamily="34" charset="0"/>
              </a:rPr>
              <a:t>Phishing emails</a:t>
            </a:r>
          </a:p>
          <a:p>
            <a:r>
              <a:rPr lang="en-GB" dirty="0">
                <a:solidFill>
                  <a:srgbClr val="000000"/>
                </a:solidFill>
                <a:effectLst/>
                <a:latin typeface="Arial" panose="020B0604020202020204" pitchFamily="34" charset="0"/>
              </a:rPr>
              <a:t>Automated hacking</a:t>
            </a:r>
          </a:p>
          <a:p>
            <a:r>
              <a:rPr lang="en-GB" dirty="0">
                <a:solidFill>
                  <a:srgbClr val="000000"/>
                </a:solidFill>
                <a:effectLst/>
                <a:latin typeface="Arial" panose="020B0604020202020204" pitchFamily="34" charset="0"/>
              </a:rPr>
              <a:t>Attack payload generation</a:t>
            </a:r>
          </a:p>
          <a:p>
            <a:r>
              <a:rPr lang="en-GB" dirty="0">
                <a:solidFill>
                  <a:srgbClr val="000000"/>
                </a:solidFill>
                <a:effectLst/>
                <a:latin typeface="Arial" panose="020B0604020202020204" pitchFamily="34" charset="0"/>
              </a:rPr>
              <a:t>Malware code generation</a:t>
            </a:r>
          </a:p>
          <a:p>
            <a:r>
              <a:rPr lang="en-GB" dirty="0">
                <a:solidFill>
                  <a:srgbClr val="000000"/>
                </a:solidFill>
                <a:effectLst/>
                <a:latin typeface="Arial" panose="020B0604020202020204" pitchFamily="34" charset="0"/>
              </a:rPr>
              <a:t>Polymorphic malware</a:t>
            </a:r>
          </a:p>
          <a:p>
            <a:r>
              <a:rPr lang="en-GB" dirty="0">
                <a:solidFill>
                  <a:srgbClr val="000000"/>
                </a:solidFill>
                <a:effectLst/>
                <a:latin typeface="Arial" panose="020B0604020202020204" pitchFamily="34" charset="0"/>
              </a:rPr>
              <a:t>Reversing cryptography</a:t>
            </a:r>
          </a:p>
          <a:p>
            <a:endParaRPr lang="en-US" dirty="0"/>
          </a:p>
        </p:txBody>
      </p:sp>
      <p:sp>
        <p:nvSpPr>
          <p:cNvPr id="11" name="Content Placeholder 8">
            <a:extLst>
              <a:ext uri="{FF2B5EF4-FFF2-40B4-BE49-F238E27FC236}">
                <a16:creationId xmlns:a16="http://schemas.microsoft.com/office/drawing/2014/main" id="{AD6A1450-E944-DCD4-CF14-94CD0AA73293}"/>
              </a:ext>
            </a:extLst>
          </p:cNvPr>
          <p:cNvSpPr txBox="1">
            <a:spLocks/>
          </p:cNvSpPr>
          <p:nvPr/>
        </p:nvSpPr>
        <p:spPr>
          <a:xfrm>
            <a:off x="4996992" y="1574276"/>
            <a:ext cx="5518608" cy="496792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 Defence:</a:t>
            </a:r>
            <a:endPar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 Defence Automation.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Cybersecurity Reporting.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Threat Intelligence.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Secure Code Generation and Detection.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Developing Ethical guidelines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Incident Response and Digital Forensics.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Identification of Cyber attacks.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Data set generation.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Social, Legal and Ethical:</a:t>
            </a:r>
            <a:endPar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Pervasive role of ChatGPT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Unauthorized access to conversations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Personal information misuse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Data ownership concerns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Misuse by organisations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Hallucinations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descr="A screenshot of a screen&#10;&#10;Description automatically generated">
            <a:extLst>
              <a:ext uri="{FF2B5EF4-FFF2-40B4-BE49-F238E27FC236}">
                <a16:creationId xmlns:a16="http://schemas.microsoft.com/office/drawing/2014/main" id="{75984477-81B0-823B-4F71-851D5E1464D8}"/>
              </a:ext>
            </a:extLst>
          </p:cNvPr>
          <p:cNvPicPr>
            <a:picLocks noChangeAspect="1"/>
          </p:cNvPicPr>
          <p:nvPr/>
        </p:nvPicPr>
        <p:blipFill>
          <a:blip r:embed="rId3"/>
          <a:stretch>
            <a:fillRect/>
          </a:stretch>
        </p:blipFill>
        <p:spPr>
          <a:xfrm>
            <a:off x="838200" y="947675"/>
            <a:ext cx="9079729" cy="5910325"/>
          </a:xfrm>
          <a:prstGeom prst="rect">
            <a:avLst/>
          </a:prstGeom>
        </p:spPr>
      </p:pic>
    </p:spTree>
    <p:extLst>
      <p:ext uri="{BB962C8B-B14F-4D97-AF65-F5344CB8AC3E}">
        <p14:creationId xmlns:p14="http://schemas.microsoft.com/office/powerpoint/2010/main" val="116547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AI Security Frameworks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a:extLst>
              <a:ext uri="{FF2B5EF4-FFF2-40B4-BE49-F238E27FC236}">
                <a16:creationId xmlns:a16="http://schemas.microsoft.com/office/drawing/2014/main" id="{F1DE4581-F734-14E4-EB30-343B2782FB06}"/>
              </a:ext>
            </a:extLst>
          </p:cNvPr>
          <p:cNvPicPr>
            <a:picLocks noChangeAspect="1"/>
          </p:cNvPicPr>
          <p:nvPr/>
        </p:nvPicPr>
        <p:blipFill>
          <a:blip r:embed="rId3"/>
          <a:stretch>
            <a:fillRect/>
          </a:stretch>
        </p:blipFill>
        <p:spPr>
          <a:xfrm>
            <a:off x="142032" y="1156823"/>
            <a:ext cx="9727832" cy="5498874"/>
          </a:xfrm>
          <a:prstGeom prst="rect">
            <a:avLst/>
          </a:prstGeom>
        </p:spPr>
      </p:pic>
      <p:pic>
        <p:nvPicPr>
          <p:cNvPr id="6" name="Picture 5">
            <a:extLst>
              <a:ext uri="{FF2B5EF4-FFF2-40B4-BE49-F238E27FC236}">
                <a16:creationId xmlns:a16="http://schemas.microsoft.com/office/drawing/2014/main" id="{DF7B4EDE-1D5B-5287-0BCC-D5864E090976}"/>
              </a:ext>
            </a:extLst>
          </p:cNvPr>
          <p:cNvPicPr>
            <a:picLocks noChangeAspect="1"/>
          </p:cNvPicPr>
          <p:nvPr/>
        </p:nvPicPr>
        <p:blipFill>
          <a:blip r:embed="rId4"/>
          <a:stretch>
            <a:fillRect/>
          </a:stretch>
        </p:blipFill>
        <p:spPr>
          <a:xfrm>
            <a:off x="226873" y="1485756"/>
            <a:ext cx="11198413" cy="4284994"/>
          </a:xfrm>
          <a:prstGeom prst="rect">
            <a:avLst/>
          </a:prstGeom>
        </p:spPr>
      </p:pic>
      <p:pic>
        <p:nvPicPr>
          <p:cNvPr id="7" name="Picture 6">
            <a:extLst>
              <a:ext uri="{FF2B5EF4-FFF2-40B4-BE49-F238E27FC236}">
                <a16:creationId xmlns:a16="http://schemas.microsoft.com/office/drawing/2014/main" id="{066E1520-1F9E-50A0-0F0D-602078ECCE49}"/>
              </a:ext>
            </a:extLst>
          </p:cNvPr>
          <p:cNvPicPr>
            <a:picLocks noChangeAspect="1"/>
          </p:cNvPicPr>
          <p:nvPr/>
        </p:nvPicPr>
        <p:blipFill>
          <a:blip r:embed="rId5"/>
          <a:stretch>
            <a:fillRect/>
          </a:stretch>
        </p:blipFill>
        <p:spPr>
          <a:xfrm>
            <a:off x="698211" y="1265436"/>
            <a:ext cx="9668664" cy="3957095"/>
          </a:xfrm>
          <a:prstGeom prst="rect">
            <a:avLst/>
          </a:prstGeom>
        </p:spPr>
      </p:pic>
      <p:pic>
        <p:nvPicPr>
          <p:cNvPr id="8" name="Picture 7">
            <a:extLst>
              <a:ext uri="{FF2B5EF4-FFF2-40B4-BE49-F238E27FC236}">
                <a16:creationId xmlns:a16="http://schemas.microsoft.com/office/drawing/2014/main" id="{CDB952D2-6393-6DA1-52CE-AF0471D6ABF5}"/>
              </a:ext>
            </a:extLst>
          </p:cNvPr>
          <p:cNvPicPr>
            <a:picLocks noChangeAspect="1"/>
          </p:cNvPicPr>
          <p:nvPr/>
        </p:nvPicPr>
        <p:blipFill>
          <a:blip r:embed="rId6"/>
          <a:stretch>
            <a:fillRect/>
          </a:stretch>
        </p:blipFill>
        <p:spPr>
          <a:xfrm>
            <a:off x="207914" y="1960531"/>
            <a:ext cx="11776171" cy="3632033"/>
          </a:xfrm>
          <a:prstGeom prst="rect">
            <a:avLst/>
          </a:prstGeom>
        </p:spPr>
      </p:pic>
      <p:pic>
        <p:nvPicPr>
          <p:cNvPr id="14" name="Picture 13">
            <a:extLst>
              <a:ext uri="{FF2B5EF4-FFF2-40B4-BE49-F238E27FC236}">
                <a16:creationId xmlns:a16="http://schemas.microsoft.com/office/drawing/2014/main" id="{30398D04-A150-0661-D45C-5E5288628A2F}"/>
              </a:ext>
            </a:extLst>
          </p:cNvPr>
          <p:cNvPicPr>
            <a:picLocks noChangeAspect="1"/>
          </p:cNvPicPr>
          <p:nvPr/>
        </p:nvPicPr>
        <p:blipFill>
          <a:blip r:embed="rId7"/>
          <a:stretch>
            <a:fillRect/>
          </a:stretch>
        </p:blipFill>
        <p:spPr>
          <a:xfrm>
            <a:off x="687003" y="202303"/>
            <a:ext cx="9201820" cy="6493244"/>
          </a:xfrm>
          <a:prstGeom prst="rect">
            <a:avLst/>
          </a:prstGeom>
        </p:spPr>
      </p:pic>
    </p:spTree>
    <p:extLst>
      <p:ext uri="{BB962C8B-B14F-4D97-AF65-F5344CB8AC3E}">
        <p14:creationId xmlns:p14="http://schemas.microsoft.com/office/powerpoint/2010/main" val="347366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Bug Detection</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4" name="TextBox 3">
            <a:extLst>
              <a:ext uri="{FF2B5EF4-FFF2-40B4-BE49-F238E27FC236}">
                <a16:creationId xmlns:a16="http://schemas.microsoft.com/office/drawing/2014/main" id="{E28755A2-BA75-5D3A-53FE-E2A2FD3A3483}"/>
              </a:ext>
            </a:extLst>
          </p:cNvPr>
          <p:cNvSpPr txBox="1"/>
          <p:nvPr/>
        </p:nvSpPr>
        <p:spPr>
          <a:xfrm>
            <a:off x="197963" y="1177880"/>
            <a:ext cx="622169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GPT-3 found 213 security vulnerabilities. One of the better commercial tools on the market found only found 99 issues - although their tool provides context in a more structured format. After manually reviewing a random sample of 50 / 213 of the vulnerabilities detected by GPT-3, only one was a false positive. Both tools had many false negatives.</a:t>
            </a:r>
          </a:p>
        </p:txBody>
      </p:sp>
      <p:pic>
        <p:nvPicPr>
          <p:cNvPr id="9" name="Picture 8">
            <a:extLst>
              <a:ext uri="{FF2B5EF4-FFF2-40B4-BE49-F238E27FC236}">
                <a16:creationId xmlns:a16="http://schemas.microsoft.com/office/drawing/2014/main" id="{82BA65BD-C535-12C2-B442-8B761C249B14}"/>
              </a:ext>
            </a:extLst>
          </p:cNvPr>
          <p:cNvPicPr>
            <a:picLocks noChangeAspect="1"/>
          </p:cNvPicPr>
          <p:nvPr/>
        </p:nvPicPr>
        <p:blipFill>
          <a:blip r:embed="rId3"/>
          <a:stretch>
            <a:fillRect/>
          </a:stretch>
        </p:blipFill>
        <p:spPr>
          <a:xfrm>
            <a:off x="6831554" y="217668"/>
            <a:ext cx="5360446" cy="5277123"/>
          </a:xfrm>
          <a:prstGeom prst="rect">
            <a:avLst/>
          </a:prstGeom>
        </p:spPr>
      </p:pic>
      <p:pic>
        <p:nvPicPr>
          <p:cNvPr id="11" name="Picture 10">
            <a:extLst>
              <a:ext uri="{FF2B5EF4-FFF2-40B4-BE49-F238E27FC236}">
                <a16:creationId xmlns:a16="http://schemas.microsoft.com/office/drawing/2014/main" id="{0670DBF2-9F90-3127-3728-3056A6E1D1C9}"/>
              </a:ext>
            </a:extLst>
          </p:cNvPr>
          <p:cNvPicPr>
            <a:picLocks noChangeAspect="1"/>
          </p:cNvPicPr>
          <p:nvPr/>
        </p:nvPicPr>
        <p:blipFill>
          <a:blip r:embed="rId4"/>
          <a:stretch>
            <a:fillRect/>
          </a:stretch>
        </p:blipFill>
        <p:spPr>
          <a:xfrm>
            <a:off x="244442" y="3161725"/>
            <a:ext cx="6381161" cy="3361998"/>
          </a:xfrm>
          <a:prstGeom prst="rect">
            <a:avLst/>
          </a:prstGeom>
        </p:spPr>
      </p:pic>
    </p:spTree>
    <p:extLst>
      <p:ext uri="{BB962C8B-B14F-4D97-AF65-F5344CB8AC3E}">
        <p14:creationId xmlns:p14="http://schemas.microsoft.com/office/powerpoint/2010/main" val="3280192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86"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Systems, Policies and Risks</a:t>
            </a:r>
          </a:p>
        </p:txBody>
      </p:sp>
      <p:sp>
        <p:nvSpPr>
          <p:cNvPr id="487"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88"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89"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90"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491"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sp>
        <p:nvSpPr>
          <p:cNvPr id="4" name="Rectangle 3">
            <a:extLst>
              <a:ext uri="{FF2B5EF4-FFF2-40B4-BE49-F238E27FC236}">
                <a16:creationId xmlns:a16="http://schemas.microsoft.com/office/drawing/2014/main" id="{408ED539-135D-C14C-A068-735154FF7FB2}"/>
              </a:ext>
            </a:extLst>
          </p:cNvPr>
          <p:cNvSpPr/>
          <p:nvPr/>
        </p:nvSpPr>
        <p:spPr>
          <a:xfrm>
            <a:off x="8904483" y="899157"/>
            <a:ext cx="3013582" cy="14773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AV x ARO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Annual Loss Expectancy.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 – Asset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43CD3D2-0DAE-E97D-E010-B46367F68299}"/>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diagram of a number of different colored boxes&#10;&#10;Description automatically generated with medium confidence">
            <a:extLst>
              <a:ext uri="{FF2B5EF4-FFF2-40B4-BE49-F238E27FC236}">
                <a16:creationId xmlns:a16="http://schemas.microsoft.com/office/drawing/2014/main" id="{6F8D860C-B895-E25C-AFE7-70B8185DBF5F}"/>
              </a:ext>
            </a:extLst>
          </p:cNvPr>
          <p:cNvPicPr>
            <a:picLocks noChangeAspect="1"/>
          </p:cNvPicPr>
          <p:nvPr/>
        </p:nvPicPr>
        <p:blipFill>
          <a:blip r:embed="rId3"/>
          <a:stretch>
            <a:fillRect/>
          </a:stretch>
        </p:blipFill>
        <p:spPr>
          <a:xfrm>
            <a:off x="273935" y="1371768"/>
            <a:ext cx="8371928" cy="5151955"/>
          </a:xfrm>
          <a:prstGeom prst="rect">
            <a:avLst/>
          </a:prstGeom>
        </p:spPr>
      </p:pic>
    </p:spTree>
    <p:extLst>
      <p:ext uri="{BB962C8B-B14F-4D97-AF65-F5344CB8AC3E}">
        <p14:creationId xmlns:p14="http://schemas.microsoft.com/office/powerpoint/2010/main" val="384285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pic>
        <p:nvPicPr>
          <p:cNvPr id="8" name="Picture 7" descr="A screenshot of a cell phone&#10;&#10;Description automatically generated">
            <a:extLst>
              <a:ext uri="{FF2B5EF4-FFF2-40B4-BE49-F238E27FC236}">
                <a16:creationId xmlns:a16="http://schemas.microsoft.com/office/drawing/2014/main" id="{ADCBE08C-BC88-8E48-BC02-84E4568A379D}"/>
              </a:ext>
            </a:extLst>
          </p:cNvPr>
          <p:cNvPicPr>
            <a:picLocks noChangeAspect="1"/>
          </p:cNvPicPr>
          <p:nvPr/>
        </p:nvPicPr>
        <p:blipFill>
          <a:blip r:embed="rId2"/>
          <a:stretch>
            <a:fillRect/>
          </a:stretch>
        </p:blipFill>
        <p:spPr>
          <a:xfrm>
            <a:off x="706057" y="851759"/>
            <a:ext cx="8067554" cy="5863735"/>
          </a:xfrm>
          <a:prstGeom prst="rect">
            <a:avLst/>
          </a:prstGeom>
        </p:spPr>
      </p:pic>
      <p:pic>
        <p:nvPicPr>
          <p:cNvPr id="3" name="Picture 2">
            <a:extLst>
              <a:ext uri="{FF2B5EF4-FFF2-40B4-BE49-F238E27FC236}">
                <a16:creationId xmlns:a16="http://schemas.microsoft.com/office/drawing/2014/main" id="{D0366722-21CB-8B75-033E-A6E1F7C29B8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981105158"/>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97</TotalTime>
  <Words>946</Words>
  <Application>Microsoft Macintosh PowerPoint</Application>
  <PresentationFormat>Widescreen</PresentationFormat>
  <Paragraphs>144</Paragraphs>
  <Slides>74</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74</vt:i4>
      </vt:variant>
    </vt:vector>
  </HeadingPairs>
  <TitlesOfParts>
    <vt:vector size="79" baseType="lpstr">
      <vt:lpstr>Arial</vt:lpstr>
      <vt:lpstr>Calibri</vt:lpstr>
      <vt:lpstr>Calibri Light</vt:lpstr>
      <vt:lpstr>Office Theme</vt:lpstr>
      <vt:lpstr>1_Office Theme</vt:lpstr>
      <vt:lpstr>Network Security (Risks and Models)</vt:lpstr>
      <vt:lpstr>Outline</vt:lpstr>
      <vt:lpstr>Introduction</vt:lpstr>
      <vt:lpstr>Bob, Alice and Eve</vt:lpstr>
      <vt:lpstr>Information Security</vt:lpstr>
      <vt:lpstr>Due Care and Due Diligence</vt:lpstr>
      <vt:lpstr>Impact and Harm</vt:lpstr>
      <vt:lpstr>Risks, Costs and Benefits</vt:lpstr>
      <vt:lpstr>Risks, Costs and Benefits</vt:lpstr>
      <vt:lpstr>CORAS Risk Management/Ontology</vt:lpstr>
      <vt:lpstr>Kill Chain Model</vt:lpstr>
      <vt:lpstr>CVE Reporting</vt:lpstr>
      <vt:lpstr>Incident Taxonomy</vt:lpstr>
      <vt:lpstr>Kill Chain Model</vt:lpstr>
      <vt:lpstr>Unified Kill Chain Phases</vt:lpstr>
      <vt:lpstr>MITRE ATT&amp;CK</vt:lpstr>
      <vt:lpstr>MITRE ATT&amp;CK (Enterprise)</vt:lpstr>
      <vt:lpstr>MITRE ATT&amp;CK (Enterprise)</vt:lpstr>
      <vt:lpstr>MITRE ATT&amp;CK (Mobile)</vt:lpstr>
      <vt:lpstr>MITRE EMB3D (Embedded Devices)</vt:lpstr>
      <vt:lpstr>MITRE EMB3D (Embedded Devices)</vt:lpstr>
      <vt:lpstr>MITRE EMB3D (Embedded Devices)</vt:lpstr>
      <vt:lpstr>MITRE EMB3D (Embedded Devices)</vt:lpstr>
      <vt:lpstr>MITRE EMB3D (Embedded Devices) – Symmetric Key Crack</vt:lpstr>
      <vt:lpstr>MITRE EMB3D (Embedded Devices) – RSA Crack</vt:lpstr>
      <vt:lpstr>MITRE EMB3D (Embedded Devices)</vt:lpstr>
      <vt:lpstr>MITRE EMB3D (Embedded Devices)</vt:lpstr>
      <vt:lpstr>MITRE EMB3D (Embedded Devices)</vt:lpstr>
      <vt:lpstr>MITRE EMB3D (Embedded Devices)</vt:lpstr>
      <vt:lpstr>Basic Terms</vt:lpstr>
      <vt:lpstr>Policies</vt:lpstr>
      <vt:lpstr>Defence in depth</vt:lpstr>
      <vt:lpstr>Intrusion Detection Systems (IDS)</vt:lpstr>
      <vt:lpstr>Threats</vt:lpstr>
      <vt:lpstr>Defence in depth</vt:lpstr>
      <vt:lpstr>OSI 7-Layered Model</vt:lpstr>
      <vt:lpstr>Basics of Cryptography</vt:lpstr>
      <vt:lpstr>Symmetric Key Encryption</vt:lpstr>
      <vt:lpstr>Key Exchange</vt:lpstr>
      <vt:lpstr>Hashing</vt:lpstr>
      <vt:lpstr>Hashing</vt:lpstr>
      <vt:lpstr>Public Key Encryption</vt:lpstr>
      <vt:lpstr>Public Key (Digital Signing)</vt:lpstr>
      <vt:lpstr>Outline of Secure Architectures</vt:lpstr>
      <vt:lpstr>Trust, Privacy and Integrity</vt:lpstr>
      <vt:lpstr>Tunneled Traffic</vt:lpstr>
      <vt:lpstr>Tunneled Traffic</vt:lpstr>
      <vt:lpstr>Layer 2 and Layer 3 Security</vt:lpstr>
      <vt:lpstr>VPN (Virtual Private Network) Tunneling</vt:lpstr>
      <vt:lpstr>Tunneled Traffic</vt:lpstr>
      <vt:lpstr>Dual-homed Architecture</vt:lpstr>
      <vt:lpstr>Web Application Firewall (WAF)</vt:lpstr>
      <vt:lpstr>Remote Access to Device/Server</vt:lpstr>
      <vt:lpstr>Pen Testing Tools</vt:lpstr>
      <vt:lpstr>Secure Enclaves</vt:lpstr>
      <vt:lpstr>Secure Enclaves</vt:lpstr>
      <vt:lpstr>Secure Enclaves</vt:lpstr>
      <vt:lpstr>Secure Enclaves</vt:lpstr>
      <vt:lpstr>MITRE EMB3D (Embedded Devices)</vt:lpstr>
      <vt:lpstr>NAT</vt:lpstr>
      <vt:lpstr>Layered Model</vt:lpstr>
      <vt:lpstr>Layered Model</vt:lpstr>
      <vt:lpstr>Layered Model</vt:lpstr>
      <vt:lpstr>Layered Model</vt:lpstr>
      <vt:lpstr>Layered Model</vt:lpstr>
      <vt:lpstr>Layered Model</vt:lpstr>
      <vt:lpstr>Layered Model</vt:lpstr>
      <vt:lpstr>Layered Model</vt:lpstr>
      <vt:lpstr>Layered Model</vt:lpstr>
      <vt:lpstr>AI Threats and Opportunities</vt:lpstr>
      <vt:lpstr>AI Threats</vt:lpstr>
      <vt:lpstr>AI Security Frameworks</vt:lpstr>
      <vt:lpstr>Bug Detection</vt:lpstr>
      <vt:lpstr>Defence Systems, Policies and Risks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cp:lastModifiedBy>Buchanan, Bill</cp:lastModifiedBy>
  <cp:revision>9</cp:revision>
  <dcterms:modified xsi:type="dcterms:W3CDTF">2024-09-26T07:29:20Z</dcterms:modified>
</cp:coreProperties>
</file>